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3" r:id="rId2"/>
    <p:sldId id="467" r:id="rId3"/>
    <p:sldId id="468" r:id="rId4"/>
    <p:sldId id="495" r:id="rId5"/>
    <p:sldId id="502" r:id="rId6"/>
    <p:sldId id="501" r:id="rId7"/>
    <p:sldId id="512" r:id="rId8"/>
    <p:sldId id="513" r:id="rId9"/>
    <p:sldId id="498" r:id="rId10"/>
    <p:sldId id="494" r:id="rId11"/>
    <p:sldId id="503" r:id="rId12"/>
    <p:sldId id="485" r:id="rId13"/>
    <p:sldId id="504" r:id="rId14"/>
    <p:sldId id="505" r:id="rId15"/>
    <p:sldId id="506" r:id="rId16"/>
    <p:sldId id="514" r:id="rId17"/>
    <p:sldId id="515" r:id="rId18"/>
    <p:sldId id="478" r:id="rId19"/>
    <p:sldId id="508" r:id="rId20"/>
    <p:sldId id="509" r:id="rId21"/>
    <p:sldId id="516" r:id="rId22"/>
    <p:sldId id="517" r:id="rId23"/>
    <p:sldId id="518" r:id="rId24"/>
    <p:sldId id="519" r:id="rId25"/>
    <p:sldId id="520" r:id="rId26"/>
    <p:sldId id="510" r:id="rId27"/>
    <p:sldId id="489" r:id="rId28"/>
    <p:sldId id="4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Fraimow" initials="RF" lastIdx="1" clrIdx="0">
    <p:extLst>
      <p:ext uri="{19B8F6BF-5375-455C-9EA6-DF929625EA0E}">
        <p15:presenceInfo xmlns:p15="http://schemas.microsoft.com/office/powerpoint/2012/main" userId="S::rebecca_fraimow@wgbh.org::f6dc82d2-31d3-4ca7-bfd2-2db0129a87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69"/>
    <p:restoredTop sz="95928"/>
  </p:normalViewPr>
  <p:slideViewPr>
    <p:cSldViewPr snapToGrid="0" snapToObjects="1">
      <p:cViewPr>
        <p:scale>
          <a:sx n="80" d="100"/>
          <a:sy n="80" d="100"/>
        </p:scale>
        <p:origin x="256" y="8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7" d="100"/>
          <a:sy n="87" d="100"/>
        </p:scale>
        <p:origin x="269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r>
            <a:rPr lang="en-US" dirty="0" err="1"/>
            <a:t>PBCore</a:t>
          </a:r>
          <a:r>
            <a:rPr lang="en-US" dirty="0"/>
            <a:t> </a:t>
          </a:r>
          <a:r>
            <a:rPr lang="en-US" dirty="0">
              <a:sym typeface="Wingdings" pitchFamily="2" charset="2"/>
            </a:rPr>
            <a:t> MARC 21 </a:t>
          </a:r>
          <a:endParaRPr lang="en-US" dirty="0"/>
        </a:p>
      </dgm:t>
    </dgm:pt>
    <dgm:pt modelId="{03BB3EA4-E9A5-4C79-9528-BB1CFC470BD5}" type="parTrans" cxnId="{A62EDFE5-CDCA-472D-A17A-55E0DA85A130}">
      <dgm:prSet/>
      <dgm:spPr/>
      <dgm:t>
        <a:bodyPr/>
        <a:lstStyle/>
        <a:p>
          <a:endParaRPr lang="en-US"/>
        </a:p>
      </dgm:t>
    </dgm:pt>
    <dgm:pt modelId="{4135AC00-D9EC-488D-A4B0-37DD0FEBB228}" type="sibTrans" cxnId="{A62EDFE5-CDCA-472D-A17A-55E0DA85A130}">
      <dgm:prSet/>
      <dgm:spPr/>
      <dgm:t>
        <a:bodyPr/>
        <a:lstStyle/>
        <a:p>
          <a:endParaRPr lang="en-US"/>
        </a:p>
      </dgm:t>
    </dgm:pt>
    <dgm:pt modelId="{E506E23A-B108-45FF-8130-3F4BAC620466}">
      <dgm:prSet/>
      <dgm:spPr/>
      <dgm:t>
        <a:bodyPr/>
        <a:lstStyle/>
        <a:p>
          <a:r>
            <a:rPr lang="en-US" dirty="0"/>
            <a:t>PREMIS </a:t>
          </a:r>
          <a:r>
            <a:rPr lang="en-US" dirty="0">
              <a:sym typeface="Wingdings" pitchFamily="2" charset="2"/>
            </a:rPr>
            <a:t> </a:t>
          </a:r>
          <a:r>
            <a:rPr lang="en-US" dirty="0" err="1">
              <a:sym typeface="Wingdings" pitchFamily="2" charset="2"/>
            </a:rPr>
            <a:t>PBCore</a:t>
          </a:r>
          <a:r>
            <a:rPr lang="en-US" dirty="0">
              <a:sym typeface="Wingdings" pitchFamily="2" charset="2"/>
            </a:rPr>
            <a:t> </a:t>
          </a:r>
          <a:endParaRPr lang="en-US" dirty="0"/>
        </a:p>
      </dgm:t>
    </dgm:pt>
    <dgm:pt modelId="{E5AAA470-4010-41F8-ABA2-F50E528C9CAA}" type="parTrans" cxnId="{05069441-C2FA-41D8-A1F7-5B968392BBA8}">
      <dgm:prSet/>
      <dgm:spPr/>
      <dgm:t>
        <a:bodyPr/>
        <a:lstStyle/>
        <a:p>
          <a:endParaRPr lang="en-US"/>
        </a:p>
      </dgm:t>
    </dgm:pt>
    <dgm:pt modelId="{641BEA05-988F-43F3-8E6A-EC8018908300}" type="sibTrans" cxnId="{05069441-C2FA-41D8-A1F7-5B968392BBA8}">
      <dgm:prSet/>
      <dgm:spPr/>
      <dgm:t>
        <a:bodyPr/>
        <a:lstStyle/>
        <a:p>
          <a:endParaRPr lang="en-US"/>
        </a:p>
      </dgm:t>
    </dgm:pt>
    <dgm:pt modelId="{61D5C39D-1435-4658-B918-8D2AB057DABF}">
      <dgm:prSet/>
      <dgm:spPr/>
      <dgm:t>
        <a:bodyPr/>
        <a:lstStyle/>
        <a:p>
          <a:r>
            <a:rPr lang="en-US" dirty="0" err="1"/>
            <a:t>PBCore</a:t>
          </a:r>
          <a:r>
            <a:rPr lang="en-US" dirty="0"/>
            <a:t> </a:t>
          </a:r>
          <a:r>
            <a:rPr lang="en-US" dirty="0">
              <a:sym typeface="Wingdings" pitchFamily="2" charset="2"/>
            </a:rPr>
            <a:t> Dublin Core</a:t>
          </a:r>
          <a:endParaRPr lang="en-US" dirty="0"/>
        </a:p>
      </dgm:t>
    </dgm:pt>
    <dgm:pt modelId="{D1AC3666-C52F-4E19-9D3E-8447987ACC7F}" type="parTrans" cxnId="{B1A2B4E6-E4D2-4399-8AEF-739028C17FA7}">
      <dgm:prSet/>
      <dgm:spPr/>
      <dgm:t>
        <a:bodyPr/>
        <a:lstStyle/>
        <a:p>
          <a:endParaRPr lang="en-US"/>
        </a:p>
      </dgm:t>
    </dgm:pt>
    <dgm:pt modelId="{D915625B-ECCE-4710-B120-3A4139AF0DB4}" type="sibTrans" cxnId="{B1A2B4E6-E4D2-4399-8AEF-739028C17FA7}">
      <dgm:prSet/>
      <dgm:spPr/>
      <dgm:t>
        <a:bodyPr/>
        <a:lstStyle/>
        <a:p>
          <a:endParaRPr lang="en-US"/>
        </a:p>
      </dgm:t>
    </dgm:pt>
    <dgm:pt modelId="{5DA9F734-06FD-43EE-9C10-C18F5AC0C2CE}">
      <dgm:prSet/>
      <dgm:spPr/>
      <dgm:t>
        <a:bodyPr/>
        <a:lstStyle/>
        <a:p>
          <a:r>
            <a:rPr lang="en-US" dirty="0" err="1"/>
            <a:t>PBCore</a:t>
          </a:r>
          <a:r>
            <a:rPr lang="en-US" dirty="0"/>
            <a:t> </a:t>
          </a:r>
          <a:r>
            <a:rPr lang="en-US" dirty="0">
              <a:sym typeface="Wingdings" pitchFamily="2" charset="2"/>
            </a:rPr>
            <a:t> </a:t>
          </a:r>
          <a:r>
            <a:rPr lang="en-US" dirty="0" err="1">
              <a:sym typeface="Wingdings" pitchFamily="2" charset="2"/>
            </a:rPr>
            <a:t>EBUCore</a:t>
          </a:r>
          <a:r>
            <a:rPr lang="en-US" dirty="0">
              <a:sym typeface="Wingdings" pitchFamily="2" charset="2"/>
            </a:rPr>
            <a:t> RDF</a:t>
          </a:r>
          <a:endParaRPr lang="en-US" dirty="0"/>
        </a:p>
      </dgm:t>
    </dgm:pt>
    <dgm:pt modelId="{36872C0E-B3AF-446B-B7C6-BFA357F9E34A}" type="parTrans" cxnId="{41463C7E-BAF2-4154-BA27-F297D0C54849}">
      <dgm:prSet/>
      <dgm:spPr/>
      <dgm:t>
        <a:bodyPr/>
        <a:lstStyle/>
        <a:p>
          <a:endParaRPr lang="en-US"/>
        </a:p>
      </dgm:t>
    </dgm:pt>
    <dgm:pt modelId="{73764738-8AC7-4863-B5B1-909C024720F5}" type="sibTrans" cxnId="{41463C7E-BAF2-4154-BA27-F297D0C54849}">
      <dgm:prSet/>
      <dgm:spPr/>
      <dgm:t>
        <a:bodyPr/>
        <a:lstStyle/>
        <a:p>
          <a:endParaRPr lang="en-US"/>
        </a:p>
      </dgm:t>
    </dgm:pt>
    <dgm:pt modelId="{9DA5735F-9F83-468B-A673-79D54A3B760E}">
      <dgm:prSet/>
      <dgm:spPr/>
      <dgm:t>
        <a:bodyPr/>
        <a:lstStyle/>
        <a:p>
          <a:r>
            <a:rPr lang="en-US" dirty="0"/>
            <a:t>IPTC Metadata Hub </a:t>
          </a:r>
          <a:r>
            <a:rPr lang="en-US" dirty="0">
              <a:sym typeface="Wingdings" pitchFamily="2" charset="2"/>
            </a:rPr>
            <a:t> </a:t>
          </a:r>
          <a:r>
            <a:rPr lang="en-US" dirty="0" err="1">
              <a:sym typeface="Wingdings" pitchFamily="2" charset="2"/>
            </a:rPr>
            <a:t>PBCore</a:t>
          </a:r>
          <a:endParaRPr lang="en-US" dirty="0"/>
        </a:p>
      </dgm:t>
    </dgm:pt>
    <dgm:pt modelId="{BCFB8B3D-3F39-4FF4-BB80-6D27437790B3}" type="parTrans" cxnId="{961122DA-5413-4C87-946F-5BF7280F35CF}">
      <dgm:prSet/>
      <dgm:spPr/>
      <dgm:t>
        <a:bodyPr/>
        <a:lstStyle/>
        <a:p>
          <a:endParaRPr lang="en-US"/>
        </a:p>
      </dgm:t>
    </dgm:pt>
    <dgm:pt modelId="{A41D845E-FCC0-4816-8C8A-75839E28E752}" type="sibTrans" cxnId="{961122DA-5413-4C87-946F-5BF7280F35CF}">
      <dgm:prSet/>
      <dgm:spPr/>
      <dgm:t>
        <a:bodyPr/>
        <a:lstStyle/>
        <a:p>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5" custLinFactY="-13595" custLinFactNeighborX="63274" custLinFactNeighborY="-100000">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5" custLinFactY="-6479" custLinFactNeighborY="-100000">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5" custLinFactY="-2371" custLinFactNeighborY="-100000">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5" custLinFactNeighborY="-85534">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5" custLinFactNeighborY="17108">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pPr algn="ctr"/>
          <a:r>
            <a:rPr lang="en-US" dirty="0"/>
            <a:t>Uncontrolled</a:t>
          </a:r>
        </a:p>
      </dgm:t>
    </dgm:pt>
    <dgm:pt modelId="{03BB3EA4-E9A5-4C79-9528-BB1CFC470BD5}" type="parTrans" cxnId="{A62EDFE5-CDCA-472D-A17A-55E0DA85A130}">
      <dgm:prSet/>
      <dgm:spPr/>
      <dgm:t>
        <a:bodyPr/>
        <a:lstStyle/>
        <a:p>
          <a:pPr algn="ctr"/>
          <a:endParaRPr lang="en-US"/>
        </a:p>
      </dgm:t>
    </dgm:pt>
    <dgm:pt modelId="{4135AC00-D9EC-488D-A4B0-37DD0FEBB228}" type="sibTrans" cxnId="{A62EDFE5-CDCA-472D-A17A-55E0DA85A130}">
      <dgm:prSet/>
      <dgm:spPr/>
      <dgm:t>
        <a:bodyPr/>
        <a:lstStyle/>
        <a:p>
          <a:pPr algn="ctr"/>
          <a:endParaRPr lang="en-US"/>
        </a:p>
      </dgm:t>
    </dgm:pt>
    <dgm:pt modelId="{E506E23A-B108-45FF-8130-3F4BAC620466}">
      <dgm:prSet/>
      <dgm:spPr/>
      <dgm:t>
        <a:bodyPr/>
        <a:lstStyle/>
        <a:p>
          <a:pPr algn="ctr"/>
          <a:r>
            <a:rPr lang="en-US" dirty="0"/>
            <a:t>Controlled Vocabulary</a:t>
          </a:r>
        </a:p>
      </dgm:t>
    </dgm:pt>
    <dgm:pt modelId="{E5AAA470-4010-41F8-ABA2-F50E528C9CAA}" type="parTrans" cxnId="{05069441-C2FA-41D8-A1F7-5B968392BBA8}">
      <dgm:prSet/>
      <dgm:spPr/>
      <dgm:t>
        <a:bodyPr/>
        <a:lstStyle/>
        <a:p>
          <a:pPr algn="ctr"/>
          <a:endParaRPr lang="en-US"/>
        </a:p>
      </dgm:t>
    </dgm:pt>
    <dgm:pt modelId="{641BEA05-988F-43F3-8E6A-EC8018908300}" type="sibTrans" cxnId="{05069441-C2FA-41D8-A1F7-5B968392BBA8}">
      <dgm:prSet/>
      <dgm:spPr/>
      <dgm:t>
        <a:bodyPr/>
        <a:lstStyle/>
        <a:p>
          <a:pPr algn="ctr"/>
          <a:endParaRPr lang="en-US"/>
        </a:p>
      </dgm:t>
    </dgm:pt>
    <dgm:pt modelId="{61D5C39D-1435-4658-B918-8D2AB057DABF}">
      <dgm:prSet/>
      <dgm:spPr/>
      <dgm:t>
        <a:bodyPr/>
        <a:lstStyle/>
        <a:p>
          <a:pPr algn="ctr"/>
          <a:r>
            <a:rPr lang="en-US" dirty="0"/>
            <a:t>Date</a:t>
          </a:r>
        </a:p>
      </dgm:t>
    </dgm:pt>
    <dgm:pt modelId="{D1AC3666-C52F-4E19-9D3E-8447987ACC7F}" type="parTrans" cxnId="{B1A2B4E6-E4D2-4399-8AEF-739028C17FA7}">
      <dgm:prSet/>
      <dgm:spPr/>
      <dgm:t>
        <a:bodyPr/>
        <a:lstStyle/>
        <a:p>
          <a:pPr algn="ctr"/>
          <a:endParaRPr lang="en-US"/>
        </a:p>
      </dgm:t>
    </dgm:pt>
    <dgm:pt modelId="{D915625B-ECCE-4710-B120-3A4139AF0DB4}" type="sibTrans" cxnId="{B1A2B4E6-E4D2-4399-8AEF-739028C17FA7}">
      <dgm:prSet/>
      <dgm:spPr/>
      <dgm:t>
        <a:bodyPr/>
        <a:lstStyle/>
        <a:p>
          <a:pPr algn="ctr"/>
          <a:endParaRPr lang="en-US"/>
        </a:p>
      </dgm:t>
    </dgm:pt>
    <dgm:pt modelId="{5DA9F734-06FD-43EE-9C10-C18F5AC0C2CE}">
      <dgm:prSet/>
      <dgm:spPr/>
      <dgm:t>
        <a:bodyPr/>
        <a:lstStyle/>
        <a:p>
          <a:pPr algn="ctr"/>
          <a:r>
            <a:rPr lang="en-US" dirty="0"/>
            <a:t>Text/String</a:t>
          </a:r>
        </a:p>
      </dgm:t>
    </dgm:pt>
    <dgm:pt modelId="{36872C0E-B3AF-446B-B7C6-BFA357F9E34A}" type="parTrans" cxnId="{41463C7E-BAF2-4154-BA27-F297D0C54849}">
      <dgm:prSet/>
      <dgm:spPr/>
      <dgm:t>
        <a:bodyPr/>
        <a:lstStyle/>
        <a:p>
          <a:pPr algn="ctr"/>
          <a:endParaRPr lang="en-US"/>
        </a:p>
      </dgm:t>
    </dgm:pt>
    <dgm:pt modelId="{73764738-8AC7-4863-B5B1-909C024720F5}" type="sibTrans" cxnId="{41463C7E-BAF2-4154-BA27-F297D0C54849}">
      <dgm:prSet/>
      <dgm:spPr/>
      <dgm:t>
        <a:bodyPr/>
        <a:lstStyle/>
        <a:p>
          <a:pPr algn="ctr"/>
          <a:endParaRPr lang="en-US"/>
        </a:p>
      </dgm:t>
    </dgm:pt>
    <dgm:pt modelId="{9DA5735F-9F83-468B-A673-79D54A3B760E}">
      <dgm:prSet/>
      <dgm:spPr/>
      <dgm:t>
        <a:bodyPr/>
        <a:lstStyle/>
        <a:p>
          <a:pPr algn="ctr"/>
          <a:r>
            <a:rPr lang="en-US" dirty="0"/>
            <a:t>Numeric</a:t>
          </a:r>
        </a:p>
      </dgm:t>
    </dgm:pt>
    <dgm:pt modelId="{BCFB8B3D-3F39-4FF4-BB80-6D27437790B3}" type="parTrans" cxnId="{961122DA-5413-4C87-946F-5BF7280F35CF}">
      <dgm:prSet/>
      <dgm:spPr/>
      <dgm:t>
        <a:bodyPr/>
        <a:lstStyle/>
        <a:p>
          <a:pPr algn="ctr"/>
          <a:endParaRPr lang="en-US"/>
        </a:p>
      </dgm:t>
    </dgm:pt>
    <dgm:pt modelId="{A41D845E-FCC0-4816-8C8A-75839E28E752}" type="sibTrans" cxnId="{961122DA-5413-4C87-946F-5BF7280F35CF}">
      <dgm:prSet/>
      <dgm:spPr/>
      <dgm:t>
        <a:bodyPr/>
        <a:lstStyle/>
        <a:p>
          <a:pPr algn="ctr"/>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5" custLinFactY="-13595" custLinFactNeighborX="63274" custLinFactNeighborY="-100000">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5" custLinFactNeighborY="-25155">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5" custLinFactNeighborY="-7044">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5" custLinFactNeighborX="295" custLinFactNeighborY="44584">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5" custLinFactNeighborY="28179">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pPr algn="ctr"/>
          <a:r>
            <a:rPr lang="en-US" dirty="0"/>
            <a:t>Uncontrolled</a:t>
          </a:r>
        </a:p>
      </dgm:t>
    </dgm:pt>
    <dgm:pt modelId="{03BB3EA4-E9A5-4C79-9528-BB1CFC470BD5}" type="parTrans" cxnId="{A62EDFE5-CDCA-472D-A17A-55E0DA85A130}">
      <dgm:prSet/>
      <dgm:spPr/>
      <dgm:t>
        <a:bodyPr/>
        <a:lstStyle/>
        <a:p>
          <a:pPr algn="ctr"/>
          <a:endParaRPr lang="en-US"/>
        </a:p>
      </dgm:t>
    </dgm:pt>
    <dgm:pt modelId="{4135AC00-D9EC-488D-A4B0-37DD0FEBB228}" type="sibTrans" cxnId="{A62EDFE5-CDCA-472D-A17A-55E0DA85A130}">
      <dgm:prSet/>
      <dgm:spPr/>
      <dgm:t>
        <a:bodyPr/>
        <a:lstStyle/>
        <a:p>
          <a:pPr algn="ctr"/>
          <a:endParaRPr lang="en-US"/>
        </a:p>
      </dgm:t>
    </dgm:pt>
    <dgm:pt modelId="{E506E23A-B108-45FF-8130-3F4BAC620466}">
      <dgm:prSet/>
      <dgm:spPr/>
      <dgm:t>
        <a:bodyPr/>
        <a:lstStyle/>
        <a:p>
          <a:pPr algn="ctr"/>
          <a:r>
            <a:rPr lang="en-US" dirty="0"/>
            <a:t>Controlled Vocabulary</a:t>
          </a:r>
        </a:p>
      </dgm:t>
    </dgm:pt>
    <dgm:pt modelId="{E5AAA470-4010-41F8-ABA2-F50E528C9CAA}" type="parTrans" cxnId="{05069441-C2FA-41D8-A1F7-5B968392BBA8}">
      <dgm:prSet/>
      <dgm:spPr/>
      <dgm:t>
        <a:bodyPr/>
        <a:lstStyle/>
        <a:p>
          <a:pPr algn="ctr"/>
          <a:endParaRPr lang="en-US"/>
        </a:p>
      </dgm:t>
    </dgm:pt>
    <dgm:pt modelId="{641BEA05-988F-43F3-8E6A-EC8018908300}" type="sibTrans" cxnId="{05069441-C2FA-41D8-A1F7-5B968392BBA8}">
      <dgm:prSet/>
      <dgm:spPr/>
      <dgm:t>
        <a:bodyPr/>
        <a:lstStyle/>
        <a:p>
          <a:pPr algn="ctr"/>
          <a:endParaRPr lang="en-US"/>
        </a:p>
      </dgm:t>
    </dgm:pt>
    <dgm:pt modelId="{61D5C39D-1435-4658-B918-8D2AB057DABF}">
      <dgm:prSet/>
      <dgm:spPr/>
      <dgm:t>
        <a:bodyPr/>
        <a:lstStyle/>
        <a:p>
          <a:pPr algn="ctr"/>
          <a:r>
            <a:rPr lang="en-US" dirty="0"/>
            <a:t>Date</a:t>
          </a:r>
        </a:p>
      </dgm:t>
    </dgm:pt>
    <dgm:pt modelId="{D1AC3666-C52F-4E19-9D3E-8447987ACC7F}" type="parTrans" cxnId="{B1A2B4E6-E4D2-4399-8AEF-739028C17FA7}">
      <dgm:prSet/>
      <dgm:spPr/>
      <dgm:t>
        <a:bodyPr/>
        <a:lstStyle/>
        <a:p>
          <a:pPr algn="ctr"/>
          <a:endParaRPr lang="en-US"/>
        </a:p>
      </dgm:t>
    </dgm:pt>
    <dgm:pt modelId="{D915625B-ECCE-4710-B120-3A4139AF0DB4}" type="sibTrans" cxnId="{B1A2B4E6-E4D2-4399-8AEF-739028C17FA7}">
      <dgm:prSet/>
      <dgm:spPr/>
      <dgm:t>
        <a:bodyPr/>
        <a:lstStyle/>
        <a:p>
          <a:pPr algn="ctr"/>
          <a:endParaRPr lang="en-US"/>
        </a:p>
      </dgm:t>
    </dgm:pt>
    <dgm:pt modelId="{5DA9F734-06FD-43EE-9C10-C18F5AC0C2CE}">
      <dgm:prSet/>
      <dgm:spPr/>
      <dgm:t>
        <a:bodyPr/>
        <a:lstStyle/>
        <a:p>
          <a:pPr algn="ctr"/>
          <a:r>
            <a:rPr lang="en-US" dirty="0"/>
            <a:t>Text</a:t>
          </a:r>
        </a:p>
      </dgm:t>
    </dgm:pt>
    <dgm:pt modelId="{36872C0E-B3AF-446B-B7C6-BFA357F9E34A}" type="parTrans" cxnId="{41463C7E-BAF2-4154-BA27-F297D0C54849}">
      <dgm:prSet/>
      <dgm:spPr/>
      <dgm:t>
        <a:bodyPr/>
        <a:lstStyle/>
        <a:p>
          <a:pPr algn="ctr"/>
          <a:endParaRPr lang="en-US"/>
        </a:p>
      </dgm:t>
    </dgm:pt>
    <dgm:pt modelId="{73764738-8AC7-4863-B5B1-909C024720F5}" type="sibTrans" cxnId="{41463C7E-BAF2-4154-BA27-F297D0C54849}">
      <dgm:prSet/>
      <dgm:spPr/>
      <dgm:t>
        <a:bodyPr/>
        <a:lstStyle/>
        <a:p>
          <a:pPr algn="ctr"/>
          <a:endParaRPr lang="en-US"/>
        </a:p>
      </dgm:t>
    </dgm:pt>
    <dgm:pt modelId="{9DA5735F-9F83-468B-A673-79D54A3B760E}">
      <dgm:prSet/>
      <dgm:spPr/>
      <dgm:t>
        <a:bodyPr/>
        <a:lstStyle/>
        <a:p>
          <a:pPr algn="ctr"/>
          <a:r>
            <a:rPr lang="en-US" dirty="0"/>
            <a:t>Numeric</a:t>
          </a:r>
        </a:p>
      </dgm:t>
    </dgm:pt>
    <dgm:pt modelId="{BCFB8B3D-3F39-4FF4-BB80-6D27437790B3}" type="parTrans" cxnId="{961122DA-5413-4C87-946F-5BF7280F35CF}">
      <dgm:prSet/>
      <dgm:spPr/>
      <dgm:t>
        <a:bodyPr/>
        <a:lstStyle/>
        <a:p>
          <a:pPr algn="ctr"/>
          <a:endParaRPr lang="en-US"/>
        </a:p>
      </dgm:t>
    </dgm:pt>
    <dgm:pt modelId="{A41D845E-FCC0-4816-8C8A-75839E28E752}" type="sibTrans" cxnId="{961122DA-5413-4C87-946F-5BF7280F35CF}">
      <dgm:prSet/>
      <dgm:spPr/>
      <dgm:t>
        <a:bodyPr/>
        <a:lstStyle/>
        <a:p>
          <a:pPr algn="ctr"/>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5" custLinFactY="-13595" custLinFactNeighborX="63274" custLinFactNeighborY="-100000">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5" custLinFactNeighborY="-25155">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5" custLinFactNeighborY="-7044">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5" custLinFactNeighborX="295" custLinFactNeighborY="44584">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5" custLinFactNeighborY="28179">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pPr algn="ctr"/>
          <a:r>
            <a:rPr lang="en-US" dirty="0"/>
            <a:t>Controlled Vocabulary</a:t>
          </a:r>
        </a:p>
      </dgm:t>
    </dgm:pt>
    <dgm:pt modelId="{03BB3EA4-E9A5-4C79-9528-BB1CFC470BD5}" type="parTrans" cxnId="{A62EDFE5-CDCA-472D-A17A-55E0DA85A130}">
      <dgm:prSet/>
      <dgm:spPr/>
      <dgm:t>
        <a:bodyPr/>
        <a:lstStyle/>
        <a:p>
          <a:pPr algn="ctr"/>
          <a:endParaRPr lang="en-US"/>
        </a:p>
      </dgm:t>
    </dgm:pt>
    <dgm:pt modelId="{4135AC00-D9EC-488D-A4B0-37DD0FEBB228}" type="sibTrans" cxnId="{A62EDFE5-CDCA-472D-A17A-55E0DA85A130}">
      <dgm:prSet/>
      <dgm:spPr/>
      <dgm:t>
        <a:bodyPr/>
        <a:lstStyle/>
        <a:p>
          <a:pPr algn="ctr"/>
          <a:endParaRPr lang="en-US"/>
        </a:p>
      </dgm:t>
    </dgm:pt>
    <dgm:pt modelId="{E506E23A-B108-45FF-8130-3F4BAC620466}">
      <dgm:prSet/>
      <dgm:spPr/>
      <dgm:t>
        <a:bodyPr/>
        <a:lstStyle/>
        <a:p>
          <a:pPr algn="ctr"/>
          <a:r>
            <a:rPr lang="en-US" dirty="0"/>
            <a:t>Controlled Vocabulary</a:t>
          </a:r>
        </a:p>
      </dgm:t>
    </dgm:pt>
    <dgm:pt modelId="{E5AAA470-4010-41F8-ABA2-F50E528C9CAA}" type="parTrans" cxnId="{05069441-C2FA-41D8-A1F7-5B968392BBA8}">
      <dgm:prSet/>
      <dgm:spPr/>
      <dgm:t>
        <a:bodyPr/>
        <a:lstStyle/>
        <a:p>
          <a:pPr algn="ctr"/>
          <a:endParaRPr lang="en-US"/>
        </a:p>
      </dgm:t>
    </dgm:pt>
    <dgm:pt modelId="{641BEA05-988F-43F3-8E6A-EC8018908300}" type="sibTrans" cxnId="{05069441-C2FA-41D8-A1F7-5B968392BBA8}">
      <dgm:prSet/>
      <dgm:spPr/>
      <dgm:t>
        <a:bodyPr/>
        <a:lstStyle/>
        <a:p>
          <a:pPr algn="ctr"/>
          <a:endParaRPr lang="en-US"/>
        </a:p>
      </dgm:t>
    </dgm:pt>
    <dgm:pt modelId="{61D5C39D-1435-4658-B918-8D2AB057DABF}">
      <dgm:prSet/>
      <dgm:spPr/>
      <dgm:t>
        <a:bodyPr/>
        <a:lstStyle/>
        <a:p>
          <a:pPr algn="ctr"/>
          <a:r>
            <a:rPr lang="en-US" dirty="0"/>
            <a:t>Date</a:t>
          </a:r>
        </a:p>
      </dgm:t>
    </dgm:pt>
    <dgm:pt modelId="{D1AC3666-C52F-4E19-9D3E-8447987ACC7F}" type="parTrans" cxnId="{B1A2B4E6-E4D2-4399-8AEF-739028C17FA7}">
      <dgm:prSet/>
      <dgm:spPr/>
      <dgm:t>
        <a:bodyPr/>
        <a:lstStyle/>
        <a:p>
          <a:pPr algn="ctr"/>
          <a:endParaRPr lang="en-US"/>
        </a:p>
      </dgm:t>
    </dgm:pt>
    <dgm:pt modelId="{D915625B-ECCE-4710-B120-3A4139AF0DB4}" type="sibTrans" cxnId="{B1A2B4E6-E4D2-4399-8AEF-739028C17FA7}">
      <dgm:prSet/>
      <dgm:spPr/>
      <dgm:t>
        <a:bodyPr/>
        <a:lstStyle/>
        <a:p>
          <a:pPr algn="ctr"/>
          <a:endParaRPr lang="en-US"/>
        </a:p>
      </dgm:t>
    </dgm:pt>
    <dgm:pt modelId="{5DA9F734-06FD-43EE-9C10-C18F5AC0C2CE}">
      <dgm:prSet/>
      <dgm:spPr/>
      <dgm:t>
        <a:bodyPr/>
        <a:lstStyle/>
        <a:p>
          <a:pPr algn="ctr"/>
          <a:r>
            <a:rPr lang="en-US" dirty="0"/>
            <a:t>Text</a:t>
          </a:r>
        </a:p>
      </dgm:t>
    </dgm:pt>
    <dgm:pt modelId="{36872C0E-B3AF-446B-B7C6-BFA357F9E34A}" type="parTrans" cxnId="{41463C7E-BAF2-4154-BA27-F297D0C54849}">
      <dgm:prSet/>
      <dgm:spPr/>
      <dgm:t>
        <a:bodyPr/>
        <a:lstStyle/>
        <a:p>
          <a:pPr algn="ctr"/>
          <a:endParaRPr lang="en-US"/>
        </a:p>
      </dgm:t>
    </dgm:pt>
    <dgm:pt modelId="{73764738-8AC7-4863-B5B1-909C024720F5}" type="sibTrans" cxnId="{41463C7E-BAF2-4154-BA27-F297D0C54849}">
      <dgm:prSet/>
      <dgm:spPr/>
      <dgm:t>
        <a:bodyPr/>
        <a:lstStyle/>
        <a:p>
          <a:pPr algn="ctr"/>
          <a:endParaRPr lang="en-US"/>
        </a:p>
      </dgm:t>
    </dgm:pt>
    <dgm:pt modelId="{9DA5735F-9F83-468B-A673-79D54A3B760E}">
      <dgm:prSet/>
      <dgm:spPr/>
      <dgm:t>
        <a:bodyPr/>
        <a:lstStyle/>
        <a:p>
          <a:pPr algn="ctr"/>
          <a:r>
            <a:rPr lang="en-US" dirty="0"/>
            <a:t>Numeric</a:t>
          </a:r>
        </a:p>
      </dgm:t>
    </dgm:pt>
    <dgm:pt modelId="{BCFB8B3D-3F39-4FF4-BB80-6D27437790B3}" type="parTrans" cxnId="{961122DA-5413-4C87-946F-5BF7280F35CF}">
      <dgm:prSet/>
      <dgm:spPr/>
      <dgm:t>
        <a:bodyPr/>
        <a:lstStyle/>
        <a:p>
          <a:pPr algn="ctr"/>
          <a:endParaRPr lang="en-US"/>
        </a:p>
      </dgm:t>
    </dgm:pt>
    <dgm:pt modelId="{A41D845E-FCC0-4816-8C8A-75839E28E752}" type="sibTrans" cxnId="{961122DA-5413-4C87-946F-5BF7280F35CF}">
      <dgm:prSet/>
      <dgm:spPr/>
      <dgm:t>
        <a:bodyPr/>
        <a:lstStyle/>
        <a:p>
          <a:pPr algn="ctr"/>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5" custLinFactY="-13595" custLinFactNeighborX="63274" custLinFactNeighborY="-100000">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5" custLinFactNeighborY="-25155">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5" custLinFactNeighborY="-7044">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5" custLinFactNeighborX="295" custLinFactNeighborY="44584">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5" custLinFactNeighborY="28179">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pPr algn="ctr"/>
          <a:r>
            <a:rPr lang="en-US" dirty="0"/>
            <a:t>Date</a:t>
          </a:r>
        </a:p>
      </dgm:t>
    </dgm:pt>
    <dgm:pt modelId="{03BB3EA4-E9A5-4C79-9528-BB1CFC470BD5}" type="parTrans" cxnId="{A62EDFE5-CDCA-472D-A17A-55E0DA85A130}">
      <dgm:prSet/>
      <dgm:spPr/>
      <dgm:t>
        <a:bodyPr/>
        <a:lstStyle/>
        <a:p>
          <a:pPr algn="ctr"/>
          <a:endParaRPr lang="en-US"/>
        </a:p>
      </dgm:t>
    </dgm:pt>
    <dgm:pt modelId="{4135AC00-D9EC-488D-A4B0-37DD0FEBB228}" type="sibTrans" cxnId="{A62EDFE5-CDCA-472D-A17A-55E0DA85A130}">
      <dgm:prSet/>
      <dgm:spPr/>
      <dgm:t>
        <a:bodyPr/>
        <a:lstStyle/>
        <a:p>
          <a:pPr algn="ctr"/>
          <a:endParaRPr lang="en-US"/>
        </a:p>
      </dgm:t>
    </dgm:pt>
    <dgm:pt modelId="{E506E23A-B108-45FF-8130-3F4BAC620466}">
      <dgm:prSet/>
      <dgm:spPr/>
      <dgm:t>
        <a:bodyPr/>
        <a:lstStyle/>
        <a:p>
          <a:pPr algn="ctr"/>
          <a:r>
            <a:rPr lang="en-US" dirty="0"/>
            <a:t>Controlled Vocabulary</a:t>
          </a:r>
        </a:p>
      </dgm:t>
    </dgm:pt>
    <dgm:pt modelId="{E5AAA470-4010-41F8-ABA2-F50E528C9CAA}" type="parTrans" cxnId="{05069441-C2FA-41D8-A1F7-5B968392BBA8}">
      <dgm:prSet/>
      <dgm:spPr/>
      <dgm:t>
        <a:bodyPr/>
        <a:lstStyle/>
        <a:p>
          <a:pPr algn="ctr"/>
          <a:endParaRPr lang="en-US"/>
        </a:p>
      </dgm:t>
    </dgm:pt>
    <dgm:pt modelId="{641BEA05-988F-43F3-8E6A-EC8018908300}" type="sibTrans" cxnId="{05069441-C2FA-41D8-A1F7-5B968392BBA8}">
      <dgm:prSet/>
      <dgm:spPr/>
      <dgm:t>
        <a:bodyPr/>
        <a:lstStyle/>
        <a:p>
          <a:pPr algn="ctr"/>
          <a:endParaRPr lang="en-US"/>
        </a:p>
      </dgm:t>
    </dgm:pt>
    <dgm:pt modelId="{61D5C39D-1435-4658-B918-8D2AB057DABF}">
      <dgm:prSet/>
      <dgm:spPr/>
      <dgm:t>
        <a:bodyPr/>
        <a:lstStyle/>
        <a:p>
          <a:pPr algn="ctr"/>
          <a:r>
            <a:rPr lang="en-US" dirty="0"/>
            <a:t>Date</a:t>
          </a:r>
        </a:p>
      </dgm:t>
    </dgm:pt>
    <dgm:pt modelId="{D1AC3666-C52F-4E19-9D3E-8447987ACC7F}" type="parTrans" cxnId="{B1A2B4E6-E4D2-4399-8AEF-739028C17FA7}">
      <dgm:prSet/>
      <dgm:spPr/>
      <dgm:t>
        <a:bodyPr/>
        <a:lstStyle/>
        <a:p>
          <a:pPr algn="ctr"/>
          <a:endParaRPr lang="en-US"/>
        </a:p>
      </dgm:t>
    </dgm:pt>
    <dgm:pt modelId="{D915625B-ECCE-4710-B120-3A4139AF0DB4}" type="sibTrans" cxnId="{B1A2B4E6-E4D2-4399-8AEF-739028C17FA7}">
      <dgm:prSet/>
      <dgm:spPr/>
      <dgm:t>
        <a:bodyPr/>
        <a:lstStyle/>
        <a:p>
          <a:pPr algn="ctr"/>
          <a:endParaRPr lang="en-US"/>
        </a:p>
      </dgm:t>
    </dgm:pt>
    <dgm:pt modelId="{5DA9F734-06FD-43EE-9C10-C18F5AC0C2CE}">
      <dgm:prSet/>
      <dgm:spPr/>
      <dgm:t>
        <a:bodyPr/>
        <a:lstStyle/>
        <a:p>
          <a:pPr algn="ctr"/>
          <a:r>
            <a:rPr lang="en-US" dirty="0"/>
            <a:t>Text</a:t>
          </a:r>
        </a:p>
      </dgm:t>
    </dgm:pt>
    <dgm:pt modelId="{36872C0E-B3AF-446B-B7C6-BFA357F9E34A}" type="parTrans" cxnId="{41463C7E-BAF2-4154-BA27-F297D0C54849}">
      <dgm:prSet/>
      <dgm:spPr/>
      <dgm:t>
        <a:bodyPr/>
        <a:lstStyle/>
        <a:p>
          <a:pPr algn="ctr"/>
          <a:endParaRPr lang="en-US"/>
        </a:p>
      </dgm:t>
    </dgm:pt>
    <dgm:pt modelId="{73764738-8AC7-4863-B5B1-909C024720F5}" type="sibTrans" cxnId="{41463C7E-BAF2-4154-BA27-F297D0C54849}">
      <dgm:prSet/>
      <dgm:spPr/>
      <dgm:t>
        <a:bodyPr/>
        <a:lstStyle/>
        <a:p>
          <a:pPr algn="ctr"/>
          <a:endParaRPr lang="en-US"/>
        </a:p>
      </dgm:t>
    </dgm:pt>
    <dgm:pt modelId="{9DA5735F-9F83-468B-A673-79D54A3B760E}">
      <dgm:prSet/>
      <dgm:spPr/>
      <dgm:t>
        <a:bodyPr/>
        <a:lstStyle/>
        <a:p>
          <a:pPr algn="ctr"/>
          <a:r>
            <a:rPr lang="en-US" dirty="0"/>
            <a:t>Numeric</a:t>
          </a:r>
        </a:p>
      </dgm:t>
    </dgm:pt>
    <dgm:pt modelId="{BCFB8B3D-3F39-4FF4-BB80-6D27437790B3}" type="parTrans" cxnId="{961122DA-5413-4C87-946F-5BF7280F35CF}">
      <dgm:prSet/>
      <dgm:spPr/>
      <dgm:t>
        <a:bodyPr/>
        <a:lstStyle/>
        <a:p>
          <a:pPr algn="ctr"/>
          <a:endParaRPr lang="en-US"/>
        </a:p>
      </dgm:t>
    </dgm:pt>
    <dgm:pt modelId="{A41D845E-FCC0-4816-8C8A-75839E28E752}" type="sibTrans" cxnId="{961122DA-5413-4C87-946F-5BF7280F35CF}">
      <dgm:prSet/>
      <dgm:spPr/>
      <dgm:t>
        <a:bodyPr/>
        <a:lstStyle/>
        <a:p>
          <a:pPr algn="ctr"/>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5" custLinFactY="-13595" custLinFactNeighborX="63274" custLinFactNeighborY="-100000">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5" custLinFactNeighborY="-25155">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5" custLinFactNeighborY="-7044">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5" custLinFactNeighborX="295" custLinFactNeighborY="44584">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5" custLinFactNeighborY="28179">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pPr algn="ctr"/>
          <a:r>
            <a:rPr lang="en-US" dirty="0"/>
            <a:t>Text/String</a:t>
          </a:r>
        </a:p>
      </dgm:t>
    </dgm:pt>
    <dgm:pt modelId="{03BB3EA4-E9A5-4C79-9528-BB1CFC470BD5}" type="parTrans" cxnId="{A62EDFE5-CDCA-472D-A17A-55E0DA85A130}">
      <dgm:prSet/>
      <dgm:spPr/>
      <dgm:t>
        <a:bodyPr/>
        <a:lstStyle/>
        <a:p>
          <a:pPr algn="ctr"/>
          <a:endParaRPr lang="en-US"/>
        </a:p>
      </dgm:t>
    </dgm:pt>
    <dgm:pt modelId="{4135AC00-D9EC-488D-A4B0-37DD0FEBB228}" type="sibTrans" cxnId="{A62EDFE5-CDCA-472D-A17A-55E0DA85A130}">
      <dgm:prSet/>
      <dgm:spPr/>
      <dgm:t>
        <a:bodyPr/>
        <a:lstStyle/>
        <a:p>
          <a:pPr algn="ctr"/>
          <a:endParaRPr lang="en-US"/>
        </a:p>
      </dgm:t>
    </dgm:pt>
    <dgm:pt modelId="{E506E23A-B108-45FF-8130-3F4BAC620466}">
      <dgm:prSet/>
      <dgm:spPr/>
      <dgm:t>
        <a:bodyPr/>
        <a:lstStyle/>
        <a:p>
          <a:pPr algn="ctr"/>
          <a:r>
            <a:rPr lang="en-US" dirty="0"/>
            <a:t>Controlled Vocabulary</a:t>
          </a:r>
        </a:p>
      </dgm:t>
    </dgm:pt>
    <dgm:pt modelId="{E5AAA470-4010-41F8-ABA2-F50E528C9CAA}" type="parTrans" cxnId="{05069441-C2FA-41D8-A1F7-5B968392BBA8}">
      <dgm:prSet/>
      <dgm:spPr/>
      <dgm:t>
        <a:bodyPr/>
        <a:lstStyle/>
        <a:p>
          <a:pPr algn="ctr"/>
          <a:endParaRPr lang="en-US"/>
        </a:p>
      </dgm:t>
    </dgm:pt>
    <dgm:pt modelId="{641BEA05-988F-43F3-8E6A-EC8018908300}" type="sibTrans" cxnId="{05069441-C2FA-41D8-A1F7-5B968392BBA8}">
      <dgm:prSet/>
      <dgm:spPr/>
      <dgm:t>
        <a:bodyPr/>
        <a:lstStyle/>
        <a:p>
          <a:pPr algn="ctr"/>
          <a:endParaRPr lang="en-US"/>
        </a:p>
      </dgm:t>
    </dgm:pt>
    <dgm:pt modelId="{61D5C39D-1435-4658-B918-8D2AB057DABF}">
      <dgm:prSet/>
      <dgm:spPr/>
      <dgm:t>
        <a:bodyPr/>
        <a:lstStyle/>
        <a:p>
          <a:pPr algn="ctr"/>
          <a:r>
            <a:rPr lang="en-US" dirty="0"/>
            <a:t>Date</a:t>
          </a:r>
        </a:p>
      </dgm:t>
    </dgm:pt>
    <dgm:pt modelId="{D1AC3666-C52F-4E19-9D3E-8447987ACC7F}" type="parTrans" cxnId="{B1A2B4E6-E4D2-4399-8AEF-739028C17FA7}">
      <dgm:prSet/>
      <dgm:spPr/>
      <dgm:t>
        <a:bodyPr/>
        <a:lstStyle/>
        <a:p>
          <a:pPr algn="ctr"/>
          <a:endParaRPr lang="en-US"/>
        </a:p>
      </dgm:t>
    </dgm:pt>
    <dgm:pt modelId="{D915625B-ECCE-4710-B120-3A4139AF0DB4}" type="sibTrans" cxnId="{B1A2B4E6-E4D2-4399-8AEF-739028C17FA7}">
      <dgm:prSet/>
      <dgm:spPr/>
      <dgm:t>
        <a:bodyPr/>
        <a:lstStyle/>
        <a:p>
          <a:pPr algn="ctr"/>
          <a:endParaRPr lang="en-US"/>
        </a:p>
      </dgm:t>
    </dgm:pt>
    <dgm:pt modelId="{5DA9F734-06FD-43EE-9C10-C18F5AC0C2CE}">
      <dgm:prSet/>
      <dgm:spPr/>
      <dgm:t>
        <a:bodyPr/>
        <a:lstStyle/>
        <a:p>
          <a:pPr algn="ctr"/>
          <a:r>
            <a:rPr lang="en-US" dirty="0"/>
            <a:t>Text</a:t>
          </a:r>
        </a:p>
      </dgm:t>
    </dgm:pt>
    <dgm:pt modelId="{36872C0E-B3AF-446B-B7C6-BFA357F9E34A}" type="parTrans" cxnId="{41463C7E-BAF2-4154-BA27-F297D0C54849}">
      <dgm:prSet/>
      <dgm:spPr/>
      <dgm:t>
        <a:bodyPr/>
        <a:lstStyle/>
        <a:p>
          <a:pPr algn="ctr"/>
          <a:endParaRPr lang="en-US"/>
        </a:p>
      </dgm:t>
    </dgm:pt>
    <dgm:pt modelId="{73764738-8AC7-4863-B5B1-909C024720F5}" type="sibTrans" cxnId="{41463C7E-BAF2-4154-BA27-F297D0C54849}">
      <dgm:prSet/>
      <dgm:spPr/>
      <dgm:t>
        <a:bodyPr/>
        <a:lstStyle/>
        <a:p>
          <a:pPr algn="ctr"/>
          <a:endParaRPr lang="en-US"/>
        </a:p>
      </dgm:t>
    </dgm:pt>
    <dgm:pt modelId="{9DA5735F-9F83-468B-A673-79D54A3B760E}">
      <dgm:prSet/>
      <dgm:spPr/>
      <dgm:t>
        <a:bodyPr/>
        <a:lstStyle/>
        <a:p>
          <a:pPr algn="ctr"/>
          <a:r>
            <a:rPr lang="en-US" dirty="0"/>
            <a:t>Numeric</a:t>
          </a:r>
        </a:p>
      </dgm:t>
    </dgm:pt>
    <dgm:pt modelId="{BCFB8B3D-3F39-4FF4-BB80-6D27437790B3}" type="parTrans" cxnId="{961122DA-5413-4C87-946F-5BF7280F35CF}">
      <dgm:prSet/>
      <dgm:spPr/>
      <dgm:t>
        <a:bodyPr/>
        <a:lstStyle/>
        <a:p>
          <a:pPr algn="ctr"/>
          <a:endParaRPr lang="en-US"/>
        </a:p>
      </dgm:t>
    </dgm:pt>
    <dgm:pt modelId="{A41D845E-FCC0-4816-8C8A-75839E28E752}" type="sibTrans" cxnId="{961122DA-5413-4C87-946F-5BF7280F35CF}">
      <dgm:prSet/>
      <dgm:spPr/>
      <dgm:t>
        <a:bodyPr/>
        <a:lstStyle/>
        <a:p>
          <a:pPr algn="ctr"/>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5" custLinFactY="-13595" custLinFactNeighborX="63274" custLinFactNeighborY="-100000">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5" custLinFactNeighborY="-25155">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5" custLinFactNeighborY="-7044">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5" custLinFactNeighborX="295" custLinFactNeighborY="44584">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5" custLinFactNeighborY="28179">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pPr algn="ctr"/>
          <a:r>
            <a:rPr lang="en-US" dirty="0"/>
            <a:t>Numeric</a:t>
          </a:r>
        </a:p>
      </dgm:t>
    </dgm:pt>
    <dgm:pt modelId="{03BB3EA4-E9A5-4C79-9528-BB1CFC470BD5}" type="parTrans" cxnId="{A62EDFE5-CDCA-472D-A17A-55E0DA85A130}">
      <dgm:prSet/>
      <dgm:spPr/>
      <dgm:t>
        <a:bodyPr/>
        <a:lstStyle/>
        <a:p>
          <a:pPr algn="ctr"/>
          <a:endParaRPr lang="en-US"/>
        </a:p>
      </dgm:t>
    </dgm:pt>
    <dgm:pt modelId="{4135AC00-D9EC-488D-A4B0-37DD0FEBB228}" type="sibTrans" cxnId="{A62EDFE5-CDCA-472D-A17A-55E0DA85A130}">
      <dgm:prSet/>
      <dgm:spPr/>
      <dgm:t>
        <a:bodyPr/>
        <a:lstStyle/>
        <a:p>
          <a:pPr algn="ctr"/>
          <a:endParaRPr lang="en-US"/>
        </a:p>
      </dgm:t>
    </dgm:pt>
    <dgm:pt modelId="{E506E23A-B108-45FF-8130-3F4BAC620466}">
      <dgm:prSet/>
      <dgm:spPr/>
      <dgm:t>
        <a:bodyPr/>
        <a:lstStyle/>
        <a:p>
          <a:pPr algn="ctr"/>
          <a:r>
            <a:rPr lang="en-US" dirty="0"/>
            <a:t>Controlled Vocabulary</a:t>
          </a:r>
        </a:p>
      </dgm:t>
    </dgm:pt>
    <dgm:pt modelId="{E5AAA470-4010-41F8-ABA2-F50E528C9CAA}" type="parTrans" cxnId="{05069441-C2FA-41D8-A1F7-5B968392BBA8}">
      <dgm:prSet/>
      <dgm:spPr/>
      <dgm:t>
        <a:bodyPr/>
        <a:lstStyle/>
        <a:p>
          <a:pPr algn="ctr"/>
          <a:endParaRPr lang="en-US"/>
        </a:p>
      </dgm:t>
    </dgm:pt>
    <dgm:pt modelId="{641BEA05-988F-43F3-8E6A-EC8018908300}" type="sibTrans" cxnId="{05069441-C2FA-41D8-A1F7-5B968392BBA8}">
      <dgm:prSet/>
      <dgm:spPr/>
      <dgm:t>
        <a:bodyPr/>
        <a:lstStyle/>
        <a:p>
          <a:pPr algn="ctr"/>
          <a:endParaRPr lang="en-US"/>
        </a:p>
      </dgm:t>
    </dgm:pt>
    <dgm:pt modelId="{61D5C39D-1435-4658-B918-8D2AB057DABF}">
      <dgm:prSet/>
      <dgm:spPr/>
      <dgm:t>
        <a:bodyPr/>
        <a:lstStyle/>
        <a:p>
          <a:pPr algn="ctr"/>
          <a:r>
            <a:rPr lang="en-US" dirty="0"/>
            <a:t>Date</a:t>
          </a:r>
        </a:p>
      </dgm:t>
    </dgm:pt>
    <dgm:pt modelId="{D1AC3666-C52F-4E19-9D3E-8447987ACC7F}" type="parTrans" cxnId="{B1A2B4E6-E4D2-4399-8AEF-739028C17FA7}">
      <dgm:prSet/>
      <dgm:spPr/>
      <dgm:t>
        <a:bodyPr/>
        <a:lstStyle/>
        <a:p>
          <a:pPr algn="ctr"/>
          <a:endParaRPr lang="en-US"/>
        </a:p>
      </dgm:t>
    </dgm:pt>
    <dgm:pt modelId="{D915625B-ECCE-4710-B120-3A4139AF0DB4}" type="sibTrans" cxnId="{B1A2B4E6-E4D2-4399-8AEF-739028C17FA7}">
      <dgm:prSet/>
      <dgm:spPr/>
      <dgm:t>
        <a:bodyPr/>
        <a:lstStyle/>
        <a:p>
          <a:pPr algn="ctr"/>
          <a:endParaRPr lang="en-US"/>
        </a:p>
      </dgm:t>
    </dgm:pt>
    <dgm:pt modelId="{5DA9F734-06FD-43EE-9C10-C18F5AC0C2CE}">
      <dgm:prSet/>
      <dgm:spPr/>
      <dgm:t>
        <a:bodyPr/>
        <a:lstStyle/>
        <a:p>
          <a:pPr algn="ctr"/>
          <a:r>
            <a:rPr lang="en-US" dirty="0"/>
            <a:t>Text</a:t>
          </a:r>
        </a:p>
      </dgm:t>
    </dgm:pt>
    <dgm:pt modelId="{36872C0E-B3AF-446B-B7C6-BFA357F9E34A}" type="parTrans" cxnId="{41463C7E-BAF2-4154-BA27-F297D0C54849}">
      <dgm:prSet/>
      <dgm:spPr/>
      <dgm:t>
        <a:bodyPr/>
        <a:lstStyle/>
        <a:p>
          <a:pPr algn="ctr"/>
          <a:endParaRPr lang="en-US"/>
        </a:p>
      </dgm:t>
    </dgm:pt>
    <dgm:pt modelId="{73764738-8AC7-4863-B5B1-909C024720F5}" type="sibTrans" cxnId="{41463C7E-BAF2-4154-BA27-F297D0C54849}">
      <dgm:prSet/>
      <dgm:spPr/>
      <dgm:t>
        <a:bodyPr/>
        <a:lstStyle/>
        <a:p>
          <a:pPr algn="ctr"/>
          <a:endParaRPr lang="en-US"/>
        </a:p>
      </dgm:t>
    </dgm:pt>
    <dgm:pt modelId="{9DA5735F-9F83-468B-A673-79D54A3B760E}">
      <dgm:prSet/>
      <dgm:spPr/>
      <dgm:t>
        <a:bodyPr/>
        <a:lstStyle/>
        <a:p>
          <a:pPr algn="ctr"/>
          <a:r>
            <a:rPr lang="en-US" dirty="0"/>
            <a:t>Numeric</a:t>
          </a:r>
        </a:p>
      </dgm:t>
    </dgm:pt>
    <dgm:pt modelId="{BCFB8B3D-3F39-4FF4-BB80-6D27437790B3}" type="parTrans" cxnId="{961122DA-5413-4C87-946F-5BF7280F35CF}">
      <dgm:prSet/>
      <dgm:spPr/>
      <dgm:t>
        <a:bodyPr/>
        <a:lstStyle/>
        <a:p>
          <a:pPr algn="ctr"/>
          <a:endParaRPr lang="en-US"/>
        </a:p>
      </dgm:t>
    </dgm:pt>
    <dgm:pt modelId="{A41D845E-FCC0-4816-8C8A-75839E28E752}" type="sibTrans" cxnId="{961122DA-5413-4C87-946F-5BF7280F35CF}">
      <dgm:prSet/>
      <dgm:spPr/>
      <dgm:t>
        <a:bodyPr/>
        <a:lstStyle/>
        <a:p>
          <a:pPr algn="ctr"/>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5" custLinFactY="-13595" custLinFactNeighborX="63274" custLinFactNeighborY="-100000">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5" custLinFactNeighborY="-25155">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5" custLinFactNeighborY="-7044">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5" custLinFactNeighborX="295" custLinFactNeighborY="44584">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5" custLinFactNeighborY="28179">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0"/>
          <a:ext cx="54441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PBCore</a:t>
          </a:r>
          <a:r>
            <a:rPr lang="en-US" sz="3200" kern="1200" dirty="0"/>
            <a:t> </a:t>
          </a:r>
          <a:r>
            <a:rPr lang="en-US" sz="3200" kern="1200" dirty="0">
              <a:sym typeface="Wingdings" pitchFamily="2" charset="2"/>
            </a:rPr>
            <a:t> MARC 21 </a:t>
          </a:r>
          <a:endParaRPr lang="en-US" sz="3200" kern="1200" dirty="0"/>
        </a:p>
      </dsp:txBody>
      <dsp:txXfrm>
        <a:off x="37467" y="37467"/>
        <a:ext cx="5369166" cy="692586"/>
      </dsp:txXfrm>
    </dsp:sp>
    <dsp:sp modelId="{11B1DBAC-88BE-4F42-A868-68B4A72EBF99}">
      <dsp:nvSpPr>
        <dsp:cNvPr id="0" name=""/>
        <dsp:cNvSpPr/>
      </dsp:nvSpPr>
      <dsp:spPr>
        <a:xfrm>
          <a:off x="0" y="876829"/>
          <a:ext cx="54441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PREMIS </a:t>
          </a:r>
          <a:r>
            <a:rPr lang="en-US" sz="3200" kern="1200" dirty="0">
              <a:sym typeface="Wingdings" pitchFamily="2" charset="2"/>
            </a:rPr>
            <a:t> </a:t>
          </a:r>
          <a:r>
            <a:rPr lang="en-US" sz="3200" kern="1200" dirty="0" err="1">
              <a:sym typeface="Wingdings" pitchFamily="2" charset="2"/>
            </a:rPr>
            <a:t>PBCore</a:t>
          </a:r>
          <a:r>
            <a:rPr lang="en-US" sz="3200" kern="1200" dirty="0">
              <a:sym typeface="Wingdings" pitchFamily="2" charset="2"/>
            </a:rPr>
            <a:t> </a:t>
          </a:r>
          <a:endParaRPr lang="en-US" sz="3200" kern="1200" dirty="0"/>
        </a:p>
      </dsp:txBody>
      <dsp:txXfrm>
        <a:off x="37467" y="914296"/>
        <a:ext cx="5369166" cy="692586"/>
      </dsp:txXfrm>
    </dsp:sp>
    <dsp:sp modelId="{9BD1514C-4FE3-AF40-9043-AC2587AEB304}">
      <dsp:nvSpPr>
        <dsp:cNvPr id="0" name=""/>
        <dsp:cNvSpPr/>
      </dsp:nvSpPr>
      <dsp:spPr>
        <a:xfrm>
          <a:off x="0" y="1768039"/>
          <a:ext cx="54441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PBCore</a:t>
          </a:r>
          <a:r>
            <a:rPr lang="en-US" sz="3200" kern="1200" dirty="0"/>
            <a:t> </a:t>
          </a:r>
          <a:r>
            <a:rPr lang="en-US" sz="3200" kern="1200" dirty="0">
              <a:sym typeface="Wingdings" pitchFamily="2" charset="2"/>
            </a:rPr>
            <a:t> Dublin Core</a:t>
          </a:r>
          <a:endParaRPr lang="en-US" sz="3200" kern="1200" dirty="0"/>
        </a:p>
      </dsp:txBody>
      <dsp:txXfrm>
        <a:off x="37467" y="1805506"/>
        <a:ext cx="5369166" cy="692586"/>
      </dsp:txXfrm>
    </dsp:sp>
    <dsp:sp modelId="{29FC80A7-ECC7-1C40-A580-6A0209B51131}">
      <dsp:nvSpPr>
        <dsp:cNvPr id="0" name=""/>
        <dsp:cNvSpPr/>
      </dsp:nvSpPr>
      <dsp:spPr>
        <a:xfrm>
          <a:off x="0" y="2659249"/>
          <a:ext cx="54441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PBCore</a:t>
          </a:r>
          <a:r>
            <a:rPr lang="en-US" sz="3200" kern="1200" dirty="0"/>
            <a:t> </a:t>
          </a:r>
          <a:r>
            <a:rPr lang="en-US" sz="3200" kern="1200" dirty="0">
              <a:sym typeface="Wingdings" pitchFamily="2" charset="2"/>
            </a:rPr>
            <a:t> </a:t>
          </a:r>
          <a:r>
            <a:rPr lang="en-US" sz="3200" kern="1200" dirty="0" err="1">
              <a:sym typeface="Wingdings" pitchFamily="2" charset="2"/>
            </a:rPr>
            <a:t>EBUCore</a:t>
          </a:r>
          <a:r>
            <a:rPr lang="en-US" sz="3200" kern="1200" dirty="0">
              <a:sym typeface="Wingdings" pitchFamily="2" charset="2"/>
            </a:rPr>
            <a:t> RDF</a:t>
          </a:r>
          <a:endParaRPr lang="en-US" sz="3200" kern="1200" dirty="0"/>
        </a:p>
      </dsp:txBody>
      <dsp:txXfrm>
        <a:off x="37467" y="2696716"/>
        <a:ext cx="5369166" cy="692586"/>
      </dsp:txXfrm>
    </dsp:sp>
    <dsp:sp modelId="{032EE91B-61BA-114F-809E-6C39846BB65D}">
      <dsp:nvSpPr>
        <dsp:cNvPr id="0" name=""/>
        <dsp:cNvSpPr/>
      </dsp:nvSpPr>
      <dsp:spPr>
        <a:xfrm>
          <a:off x="0" y="3613524"/>
          <a:ext cx="54441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IPTC Metadata Hub </a:t>
          </a:r>
          <a:r>
            <a:rPr lang="en-US" sz="3200" kern="1200" dirty="0">
              <a:sym typeface="Wingdings" pitchFamily="2" charset="2"/>
            </a:rPr>
            <a:t> </a:t>
          </a:r>
          <a:r>
            <a:rPr lang="en-US" sz="3200" kern="1200" dirty="0" err="1">
              <a:sym typeface="Wingdings" pitchFamily="2" charset="2"/>
            </a:rPr>
            <a:t>PBCore</a:t>
          </a:r>
          <a:endParaRPr lang="en-US" sz="3200" kern="1200" dirty="0"/>
        </a:p>
      </dsp:txBody>
      <dsp:txXfrm>
        <a:off x="37467" y="3650991"/>
        <a:ext cx="53691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Uncontrolled</a:t>
          </a:r>
        </a:p>
      </dsp:txBody>
      <dsp:txXfrm>
        <a:off x="39809" y="39809"/>
        <a:ext cx="5364482" cy="735872"/>
      </dsp:txXfrm>
    </dsp:sp>
    <dsp:sp modelId="{11B1DBAC-88BE-4F42-A868-68B4A72EBF99}">
      <dsp:nvSpPr>
        <dsp:cNvPr id="0" name=""/>
        <dsp:cNvSpPr/>
      </dsp:nvSpPr>
      <dsp:spPr>
        <a:xfrm>
          <a:off x="0" y="91637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Controlled Vocabulary</a:t>
          </a:r>
        </a:p>
      </dsp:txBody>
      <dsp:txXfrm>
        <a:off x="39809" y="956179"/>
        <a:ext cx="5364482" cy="735872"/>
      </dsp:txXfrm>
    </dsp:sp>
    <dsp:sp modelId="{9BD1514C-4FE3-AF40-9043-AC2587AEB304}">
      <dsp:nvSpPr>
        <dsp:cNvPr id="0" name=""/>
        <dsp:cNvSpPr/>
      </dsp:nvSpPr>
      <dsp:spPr>
        <a:xfrm>
          <a:off x="0" y="184751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Date</a:t>
          </a:r>
        </a:p>
      </dsp:txBody>
      <dsp:txXfrm>
        <a:off x="39809" y="1887324"/>
        <a:ext cx="5364482" cy="735872"/>
      </dsp:txXfrm>
    </dsp:sp>
    <dsp:sp modelId="{29FC80A7-ECC7-1C40-A580-6A0209B51131}">
      <dsp:nvSpPr>
        <dsp:cNvPr id="0" name=""/>
        <dsp:cNvSpPr/>
      </dsp:nvSpPr>
      <dsp:spPr>
        <a:xfrm>
          <a:off x="0" y="2811479"/>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Text/String</a:t>
          </a:r>
        </a:p>
      </dsp:txBody>
      <dsp:txXfrm>
        <a:off x="39809" y="2851288"/>
        <a:ext cx="5364482" cy="735872"/>
      </dsp:txXfrm>
    </dsp:sp>
    <dsp:sp modelId="{032EE91B-61BA-114F-809E-6C39846BB65D}">
      <dsp:nvSpPr>
        <dsp:cNvPr id="0" name=""/>
        <dsp:cNvSpPr/>
      </dsp:nvSpPr>
      <dsp:spPr>
        <a:xfrm>
          <a:off x="0" y="370882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Numeric</a:t>
          </a:r>
        </a:p>
      </dsp:txBody>
      <dsp:txXfrm>
        <a:off x="39809" y="3748634"/>
        <a:ext cx="5364482"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Uncontrolled</a:t>
          </a:r>
        </a:p>
      </dsp:txBody>
      <dsp:txXfrm>
        <a:off x="39809" y="39809"/>
        <a:ext cx="5364482" cy="735872"/>
      </dsp:txXfrm>
    </dsp:sp>
    <dsp:sp modelId="{11B1DBAC-88BE-4F42-A868-68B4A72EBF99}">
      <dsp:nvSpPr>
        <dsp:cNvPr id="0" name=""/>
        <dsp:cNvSpPr/>
      </dsp:nvSpPr>
      <dsp:spPr>
        <a:xfrm>
          <a:off x="0" y="91637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Controlled Vocabulary</a:t>
          </a:r>
        </a:p>
      </dsp:txBody>
      <dsp:txXfrm>
        <a:off x="39809" y="956179"/>
        <a:ext cx="5364482" cy="735872"/>
      </dsp:txXfrm>
    </dsp:sp>
    <dsp:sp modelId="{9BD1514C-4FE3-AF40-9043-AC2587AEB304}">
      <dsp:nvSpPr>
        <dsp:cNvPr id="0" name=""/>
        <dsp:cNvSpPr/>
      </dsp:nvSpPr>
      <dsp:spPr>
        <a:xfrm>
          <a:off x="0" y="184751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Date</a:t>
          </a:r>
        </a:p>
      </dsp:txBody>
      <dsp:txXfrm>
        <a:off x="39809" y="1887324"/>
        <a:ext cx="5364482" cy="735872"/>
      </dsp:txXfrm>
    </dsp:sp>
    <dsp:sp modelId="{29FC80A7-ECC7-1C40-A580-6A0209B51131}">
      <dsp:nvSpPr>
        <dsp:cNvPr id="0" name=""/>
        <dsp:cNvSpPr/>
      </dsp:nvSpPr>
      <dsp:spPr>
        <a:xfrm>
          <a:off x="0" y="2811479"/>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Text</a:t>
          </a:r>
        </a:p>
      </dsp:txBody>
      <dsp:txXfrm>
        <a:off x="39809" y="2851288"/>
        <a:ext cx="5364482" cy="735872"/>
      </dsp:txXfrm>
    </dsp:sp>
    <dsp:sp modelId="{032EE91B-61BA-114F-809E-6C39846BB65D}">
      <dsp:nvSpPr>
        <dsp:cNvPr id="0" name=""/>
        <dsp:cNvSpPr/>
      </dsp:nvSpPr>
      <dsp:spPr>
        <a:xfrm>
          <a:off x="0" y="370882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Numeric</a:t>
          </a:r>
        </a:p>
      </dsp:txBody>
      <dsp:txXfrm>
        <a:off x="39809" y="3748634"/>
        <a:ext cx="5364482" cy="735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Controlled Vocabulary</a:t>
          </a:r>
        </a:p>
      </dsp:txBody>
      <dsp:txXfrm>
        <a:off x="39809" y="39809"/>
        <a:ext cx="5364482" cy="735872"/>
      </dsp:txXfrm>
    </dsp:sp>
    <dsp:sp modelId="{11B1DBAC-88BE-4F42-A868-68B4A72EBF99}">
      <dsp:nvSpPr>
        <dsp:cNvPr id="0" name=""/>
        <dsp:cNvSpPr/>
      </dsp:nvSpPr>
      <dsp:spPr>
        <a:xfrm>
          <a:off x="0" y="91637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Controlled Vocabulary</a:t>
          </a:r>
        </a:p>
      </dsp:txBody>
      <dsp:txXfrm>
        <a:off x="39809" y="956179"/>
        <a:ext cx="5364482" cy="735872"/>
      </dsp:txXfrm>
    </dsp:sp>
    <dsp:sp modelId="{9BD1514C-4FE3-AF40-9043-AC2587AEB304}">
      <dsp:nvSpPr>
        <dsp:cNvPr id="0" name=""/>
        <dsp:cNvSpPr/>
      </dsp:nvSpPr>
      <dsp:spPr>
        <a:xfrm>
          <a:off x="0" y="184751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Date</a:t>
          </a:r>
        </a:p>
      </dsp:txBody>
      <dsp:txXfrm>
        <a:off x="39809" y="1887324"/>
        <a:ext cx="5364482" cy="735872"/>
      </dsp:txXfrm>
    </dsp:sp>
    <dsp:sp modelId="{29FC80A7-ECC7-1C40-A580-6A0209B51131}">
      <dsp:nvSpPr>
        <dsp:cNvPr id="0" name=""/>
        <dsp:cNvSpPr/>
      </dsp:nvSpPr>
      <dsp:spPr>
        <a:xfrm>
          <a:off x="0" y="2811479"/>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Text</a:t>
          </a:r>
        </a:p>
      </dsp:txBody>
      <dsp:txXfrm>
        <a:off x="39809" y="2851288"/>
        <a:ext cx="5364482" cy="735872"/>
      </dsp:txXfrm>
    </dsp:sp>
    <dsp:sp modelId="{032EE91B-61BA-114F-809E-6C39846BB65D}">
      <dsp:nvSpPr>
        <dsp:cNvPr id="0" name=""/>
        <dsp:cNvSpPr/>
      </dsp:nvSpPr>
      <dsp:spPr>
        <a:xfrm>
          <a:off x="0" y="370882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Numeric</a:t>
          </a:r>
        </a:p>
      </dsp:txBody>
      <dsp:txXfrm>
        <a:off x="39809" y="3748634"/>
        <a:ext cx="5364482" cy="735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Date</a:t>
          </a:r>
        </a:p>
      </dsp:txBody>
      <dsp:txXfrm>
        <a:off x="39809" y="39809"/>
        <a:ext cx="5364482" cy="735872"/>
      </dsp:txXfrm>
    </dsp:sp>
    <dsp:sp modelId="{11B1DBAC-88BE-4F42-A868-68B4A72EBF99}">
      <dsp:nvSpPr>
        <dsp:cNvPr id="0" name=""/>
        <dsp:cNvSpPr/>
      </dsp:nvSpPr>
      <dsp:spPr>
        <a:xfrm>
          <a:off x="0" y="91637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Controlled Vocabulary</a:t>
          </a:r>
        </a:p>
      </dsp:txBody>
      <dsp:txXfrm>
        <a:off x="39809" y="956179"/>
        <a:ext cx="5364482" cy="735872"/>
      </dsp:txXfrm>
    </dsp:sp>
    <dsp:sp modelId="{9BD1514C-4FE3-AF40-9043-AC2587AEB304}">
      <dsp:nvSpPr>
        <dsp:cNvPr id="0" name=""/>
        <dsp:cNvSpPr/>
      </dsp:nvSpPr>
      <dsp:spPr>
        <a:xfrm>
          <a:off x="0" y="184751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Date</a:t>
          </a:r>
        </a:p>
      </dsp:txBody>
      <dsp:txXfrm>
        <a:off x="39809" y="1887324"/>
        <a:ext cx="5364482" cy="735872"/>
      </dsp:txXfrm>
    </dsp:sp>
    <dsp:sp modelId="{29FC80A7-ECC7-1C40-A580-6A0209B51131}">
      <dsp:nvSpPr>
        <dsp:cNvPr id="0" name=""/>
        <dsp:cNvSpPr/>
      </dsp:nvSpPr>
      <dsp:spPr>
        <a:xfrm>
          <a:off x="0" y="2811479"/>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Text</a:t>
          </a:r>
        </a:p>
      </dsp:txBody>
      <dsp:txXfrm>
        <a:off x="39809" y="2851288"/>
        <a:ext cx="5364482" cy="735872"/>
      </dsp:txXfrm>
    </dsp:sp>
    <dsp:sp modelId="{032EE91B-61BA-114F-809E-6C39846BB65D}">
      <dsp:nvSpPr>
        <dsp:cNvPr id="0" name=""/>
        <dsp:cNvSpPr/>
      </dsp:nvSpPr>
      <dsp:spPr>
        <a:xfrm>
          <a:off x="0" y="370882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Numeric</a:t>
          </a:r>
        </a:p>
      </dsp:txBody>
      <dsp:txXfrm>
        <a:off x="39809" y="3748634"/>
        <a:ext cx="5364482" cy="735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Text/String</a:t>
          </a:r>
        </a:p>
      </dsp:txBody>
      <dsp:txXfrm>
        <a:off x="39809" y="39809"/>
        <a:ext cx="5364482" cy="735872"/>
      </dsp:txXfrm>
    </dsp:sp>
    <dsp:sp modelId="{11B1DBAC-88BE-4F42-A868-68B4A72EBF99}">
      <dsp:nvSpPr>
        <dsp:cNvPr id="0" name=""/>
        <dsp:cNvSpPr/>
      </dsp:nvSpPr>
      <dsp:spPr>
        <a:xfrm>
          <a:off x="0" y="91637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Controlled Vocabulary</a:t>
          </a:r>
        </a:p>
      </dsp:txBody>
      <dsp:txXfrm>
        <a:off x="39809" y="956179"/>
        <a:ext cx="5364482" cy="735872"/>
      </dsp:txXfrm>
    </dsp:sp>
    <dsp:sp modelId="{9BD1514C-4FE3-AF40-9043-AC2587AEB304}">
      <dsp:nvSpPr>
        <dsp:cNvPr id="0" name=""/>
        <dsp:cNvSpPr/>
      </dsp:nvSpPr>
      <dsp:spPr>
        <a:xfrm>
          <a:off x="0" y="184751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Date</a:t>
          </a:r>
        </a:p>
      </dsp:txBody>
      <dsp:txXfrm>
        <a:off x="39809" y="1887324"/>
        <a:ext cx="5364482" cy="735872"/>
      </dsp:txXfrm>
    </dsp:sp>
    <dsp:sp modelId="{29FC80A7-ECC7-1C40-A580-6A0209B51131}">
      <dsp:nvSpPr>
        <dsp:cNvPr id="0" name=""/>
        <dsp:cNvSpPr/>
      </dsp:nvSpPr>
      <dsp:spPr>
        <a:xfrm>
          <a:off x="0" y="2811479"/>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Text</a:t>
          </a:r>
        </a:p>
      </dsp:txBody>
      <dsp:txXfrm>
        <a:off x="39809" y="2851288"/>
        <a:ext cx="5364482" cy="735872"/>
      </dsp:txXfrm>
    </dsp:sp>
    <dsp:sp modelId="{032EE91B-61BA-114F-809E-6C39846BB65D}">
      <dsp:nvSpPr>
        <dsp:cNvPr id="0" name=""/>
        <dsp:cNvSpPr/>
      </dsp:nvSpPr>
      <dsp:spPr>
        <a:xfrm>
          <a:off x="0" y="370882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Numeric</a:t>
          </a:r>
        </a:p>
      </dsp:txBody>
      <dsp:txXfrm>
        <a:off x="39809" y="3748634"/>
        <a:ext cx="5364482" cy="735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Numeric</a:t>
          </a:r>
        </a:p>
      </dsp:txBody>
      <dsp:txXfrm>
        <a:off x="39809" y="39809"/>
        <a:ext cx="5364482" cy="735872"/>
      </dsp:txXfrm>
    </dsp:sp>
    <dsp:sp modelId="{11B1DBAC-88BE-4F42-A868-68B4A72EBF99}">
      <dsp:nvSpPr>
        <dsp:cNvPr id="0" name=""/>
        <dsp:cNvSpPr/>
      </dsp:nvSpPr>
      <dsp:spPr>
        <a:xfrm>
          <a:off x="0" y="916370"/>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Controlled Vocabulary</a:t>
          </a:r>
        </a:p>
      </dsp:txBody>
      <dsp:txXfrm>
        <a:off x="39809" y="956179"/>
        <a:ext cx="5364482" cy="735872"/>
      </dsp:txXfrm>
    </dsp:sp>
    <dsp:sp modelId="{9BD1514C-4FE3-AF40-9043-AC2587AEB304}">
      <dsp:nvSpPr>
        <dsp:cNvPr id="0" name=""/>
        <dsp:cNvSpPr/>
      </dsp:nvSpPr>
      <dsp:spPr>
        <a:xfrm>
          <a:off x="0" y="184751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Date</a:t>
          </a:r>
        </a:p>
      </dsp:txBody>
      <dsp:txXfrm>
        <a:off x="39809" y="1887324"/>
        <a:ext cx="5364482" cy="735872"/>
      </dsp:txXfrm>
    </dsp:sp>
    <dsp:sp modelId="{29FC80A7-ECC7-1C40-A580-6A0209B51131}">
      <dsp:nvSpPr>
        <dsp:cNvPr id="0" name=""/>
        <dsp:cNvSpPr/>
      </dsp:nvSpPr>
      <dsp:spPr>
        <a:xfrm>
          <a:off x="0" y="2811479"/>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Text</a:t>
          </a:r>
        </a:p>
      </dsp:txBody>
      <dsp:txXfrm>
        <a:off x="39809" y="2851288"/>
        <a:ext cx="5364482" cy="735872"/>
      </dsp:txXfrm>
    </dsp:sp>
    <dsp:sp modelId="{032EE91B-61BA-114F-809E-6C39846BB65D}">
      <dsp:nvSpPr>
        <dsp:cNvPr id="0" name=""/>
        <dsp:cNvSpPr/>
      </dsp:nvSpPr>
      <dsp:spPr>
        <a:xfrm>
          <a:off x="0" y="3708825"/>
          <a:ext cx="54441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Numeric</a:t>
          </a:r>
        </a:p>
      </dsp:txBody>
      <dsp:txXfrm>
        <a:off x="39809" y="3748634"/>
        <a:ext cx="5364482"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27D9C-9145-5145-AC56-5297F3C45931}" type="datetimeFigureOut">
              <a:rPr lang="en-US" smtClean="0"/>
              <a:t>10/19/21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9B300-9EEA-F042-9072-3B7FA5799FE5}" type="slidenum">
              <a:rPr lang="en-US" smtClean="0"/>
              <a:t>‹#›</a:t>
            </a:fld>
            <a:endParaRPr lang="en-US"/>
          </a:p>
        </p:txBody>
      </p:sp>
    </p:spTree>
    <p:extLst>
      <p:ext uri="{BB962C8B-B14F-4D97-AF65-F5344CB8AC3E}">
        <p14:creationId xmlns:p14="http://schemas.microsoft.com/office/powerpoint/2010/main" val="279915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how to get this result with </a:t>
            </a:r>
            <a:r>
              <a:rPr lang="en-US" dirty="0" err="1"/>
              <a:t>MediaInfo</a:t>
            </a:r>
            <a:r>
              <a:rPr lang="en-US" dirty="0"/>
              <a:t>: </a:t>
            </a:r>
            <a:r>
              <a:rPr lang="en-US" dirty="0" err="1"/>
              <a:t>mediainfo</a:t>
            </a:r>
            <a:r>
              <a:rPr lang="en-US" dirty="0"/>
              <a:t> [file] in Terminal</a:t>
            </a:r>
          </a:p>
        </p:txBody>
      </p:sp>
      <p:sp>
        <p:nvSpPr>
          <p:cNvPr id="4" name="Slide Number Placeholder 3"/>
          <p:cNvSpPr>
            <a:spLocks noGrp="1"/>
          </p:cNvSpPr>
          <p:nvPr>
            <p:ph type="sldNum" sz="quarter" idx="5"/>
          </p:nvPr>
        </p:nvSpPr>
        <p:spPr/>
        <p:txBody>
          <a:bodyPr/>
          <a:lstStyle/>
          <a:p>
            <a:fld id="{E079B300-9EEA-F042-9072-3B7FA5799FE5}" type="slidenum">
              <a:rPr lang="en-US" smtClean="0"/>
              <a:t>6</a:t>
            </a:fld>
            <a:endParaRPr lang="en-US"/>
          </a:p>
        </p:txBody>
      </p:sp>
    </p:spTree>
    <p:extLst>
      <p:ext uri="{BB962C8B-B14F-4D97-AF65-F5344CB8AC3E}">
        <p14:creationId xmlns:p14="http://schemas.microsoft.com/office/powerpoint/2010/main" val="265274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each of these data types </a:t>
            </a:r>
          </a:p>
        </p:txBody>
      </p:sp>
      <p:sp>
        <p:nvSpPr>
          <p:cNvPr id="4" name="Slide Number Placeholder 3"/>
          <p:cNvSpPr>
            <a:spLocks noGrp="1"/>
          </p:cNvSpPr>
          <p:nvPr>
            <p:ph type="sldNum" sz="quarter" idx="5"/>
          </p:nvPr>
        </p:nvSpPr>
        <p:spPr/>
        <p:txBody>
          <a:bodyPr/>
          <a:lstStyle/>
          <a:p>
            <a:fld id="{E079B300-9EEA-F042-9072-3B7FA5799FE5}" type="slidenum">
              <a:rPr lang="en-US" smtClean="0"/>
              <a:t>20</a:t>
            </a:fld>
            <a:endParaRPr lang="en-US"/>
          </a:p>
        </p:txBody>
      </p:sp>
    </p:spTree>
    <p:extLst>
      <p:ext uri="{BB962C8B-B14F-4D97-AF65-F5344CB8AC3E}">
        <p14:creationId xmlns:p14="http://schemas.microsoft.com/office/powerpoint/2010/main" val="198446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can put any kind of data in this field and it will be unstructured – this might be good for a description field, that might require many different formats</a:t>
            </a:r>
          </a:p>
        </p:txBody>
      </p:sp>
      <p:sp>
        <p:nvSpPr>
          <p:cNvPr id="4" name="Slide Number Placeholder 3"/>
          <p:cNvSpPr>
            <a:spLocks noGrp="1"/>
          </p:cNvSpPr>
          <p:nvPr>
            <p:ph type="sldNum" sz="quarter" idx="5"/>
          </p:nvPr>
        </p:nvSpPr>
        <p:spPr/>
        <p:txBody>
          <a:bodyPr/>
          <a:lstStyle/>
          <a:p>
            <a:fld id="{E079B300-9EEA-F042-9072-3B7FA5799FE5}" type="slidenum">
              <a:rPr lang="en-US" smtClean="0"/>
              <a:t>21</a:t>
            </a:fld>
            <a:endParaRPr lang="en-US"/>
          </a:p>
        </p:txBody>
      </p:sp>
    </p:spTree>
    <p:extLst>
      <p:ext uri="{BB962C8B-B14F-4D97-AF65-F5344CB8AC3E}">
        <p14:creationId xmlns:p14="http://schemas.microsoft.com/office/powerpoint/2010/main" val="206880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controlled vocabularies in previous classes! This will usually be seen in a database as a drop-down list</a:t>
            </a:r>
          </a:p>
        </p:txBody>
      </p:sp>
      <p:sp>
        <p:nvSpPr>
          <p:cNvPr id="4" name="Slide Number Placeholder 3"/>
          <p:cNvSpPr>
            <a:spLocks noGrp="1"/>
          </p:cNvSpPr>
          <p:nvPr>
            <p:ph type="sldNum" sz="quarter" idx="5"/>
          </p:nvPr>
        </p:nvSpPr>
        <p:spPr/>
        <p:txBody>
          <a:bodyPr/>
          <a:lstStyle/>
          <a:p>
            <a:fld id="{E079B300-9EEA-F042-9072-3B7FA5799FE5}" type="slidenum">
              <a:rPr lang="en-US" smtClean="0"/>
              <a:t>22</a:t>
            </a:fld>
            <a:endParaRPr lang="en-US"/>
          </a:p>
        </p:txBody>
      </p:sp>
    </p:spTree>
    <p:extLst>
      <p:ext uri="{BB962C8B-B14F-4D97-AF65-F5344CB8AC3E}">
        <p14:creationId xmlns:p14="http://schemas.microsoft.com/office/powerpoint/2010/main" val="317620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date field should be constrained to the date formatting that your organization wants to use to ensure it’s consistent throughout</a:t>
            </a:r>
          </a:p>
        </p:txBody>
      </p:sp>
      <p:sp>
        <p:nvSpPr>
          <p:cNvPr id="4" name="Slide Number Placeholder 3"/>
          <p:cNvSpPr>
            <a:spLocks noGrp="1"/>
          </p:cNvSpPr>
          <p:nvPr>
            <p:ph type="sldNum" sz="quarter" idx="5"/>
          </p:nvPr>
        </p:nvSpPr>
        <p:spPr/>
        <p:txBody>
          <a:bodyPr/>
          <a:lstStyle/>
          <a:p>
            <a:fld id="{E079B300-9EEA-F042-9072-3B7FA5799FE5}" type="slidenum">
              <a:rPr lang="en-US" smtClean="0"/>
              <a:t>23</a:t>
            </a:fld>
            <a:endParaRPr lang="en-US"/>
          </a:p>
        </p:txBody>
      </p:sp>
    </p:spTree>
    <p:extLst>
      <p:ext uri="{BB962C8B-B14F-4D97-AF65-F5344CB8AC3E}">
        <p14:creationId xmlns:p14="http://schemas.microsoft.com/office/powerpoint/2010/main" val="406742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simple data fields like ‘Title’ or ‘Identifier’, it’s often a good idea to constrain it to a string to avoid formatting complications</a:t>
            </a:r>
          </a:p>
        </p:txBody>
      </p:sp>
      <p:sp>
        <p:nvSpPr>
          <p:cNvPr id="4" name="Slide Number Placeholder 3"/>
          <p:cNvSpPr>
            <a:spLocks noGrp="1"/>
          </p:cNvSpPr>
          <p:nvPr>
            <p:ph type="sldNum" sz="quarter" idx="5"/>
          </p:nvPr>
        </p:nvSpPr>
        <p:spPr/>
        <p:txBody>
          <a:bodyPr/>
          <a:lstStyle/>
          <a:p>
            <a:fld id="{E079B300-9EEA-F042-9072-3B7FA5799FE5}" type="slidenum">
              <a:rPr lang="en-US" smtClean="0"/>
              <a:t>24</a:t>
            </a:fld>
            <a:endParaRPr lang="en-US"/>
          </a:p>
        </p:txBody>
      </p:sp>
    </p:spTree>
    <p:extLst>
      <p:ext uri="{BB962C8B-B14F-4D97-AF65-F5344CB8AC3E}">
        <p14:creationId xmlns:p14="http://schemas.microsoft.com/office/powerpoint/2010/main" val="86595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fields like ‘File Size’ a constrained numeric field may be helpful to ensure that the database can run calculations like ‘total file size across the collection’</a:t>
            </a:r>
          </a:p>
        </p:txBody>
      </p:sp>
      <p:sp>
        <p:nvSpPr>
          <p:cNvPr id="4" name="Slide Number Placeholder 3"/>
          <p:cNvSpPr>
            <a:spLocks noGrp="1"/>
          </p:cNvSpPr>
          <p:nvPr>
            <p:ph type="sldNum" sz="quarter" idx="5"/>
          </p:nvPr>
        </p:nvSpPr>
        <p:spPr/>
        <p:txBody>
          <a:bodyPr/>
          <a:lstStyle/>
          <a:p>
            <a:fld id="{E079B300-9EEA-F042-9072-3B7FA5799FE5}" type="slidenum">
              <a:rPr lang="en-US" smtClean="0"/>
              <a:t>25</a:t>
            </a:fld>
            <a:endParaRPr lang="en-US"/>
          </a:p>
        </p:txBody>
      </p:sp>
    </p:spTree>
    <p:extLst>
      <p:ext uri="{BB962C8B-B14F-4D97-AF65-F5344CB8AC3E}">
        <p14:creationId xmlns:p14="http://schemas.microsoft.com/office/powerpoint/2010/main" val="153198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Arguably most important element of the database is its ability to both import and export structured data. Databases and asset management systems will inevitably change and evolve; standardized ingest and export will simplify that process considerably. </a:t>
            </a:r>
          </a:p>
        </p:txBody>
      </p:sp>
      <p:sp>
        <p:nvSpPr>
          <p:cNvPr id="4" name="Slide Number Placeholder 3"/>
          <p:cNvSpPr>
            <a:spLocks noGrp="1"/>
          </p:cNvSpPr>
          <p:nvPr>
            <p:ph type="sldNum" sz="quarter" idx="5"/>
          </p:nvPr>
        </p:nvSpPr>
        <p:spPr/>
        <p:txBody>
          <a:bodyPr/>
          <a:lstStyle/>
          <a:p>
            <a:fld id="{E079B300-9EEA-F042-9072-3B7FA5799FE5}" type="slidenum">
              <a:rPr lang="en-US" smtClean="0"/>
              <a:t>26</a:t>
            </a:fld>
            <a:endParaRPr lang="en-US"/>
          </a:p>
        </p:txBody>
      </p:sp>
    </p:spTree>
    <p:extLst>
      <p:ext uri="{BB962C8B-B14F-4D97-AF65-F5344CB8AC3E}">
        <p14:creationId xmlns:p14="http://schemas.microsoft.com/office/powerpoint/2010/main" val="109446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 how to get this result with </a:t>
            </a:r>
            <a:r>
              <a:rPr lang="en-US" dirty="0" err="1"/>
              <a:t>MediaInfo</a:t>
            </a:r>
            <a:r>
              <a:rPr lang="en-US" dirty="0"/>
              <a:t>: </a:t>
            </a:r>
            <a:r>
              <a:rPr lang="en-US" dirty="0" err="1"/>
              <a:t>mediainfo</a:t>
            </a:r>
            <a:r>
              <a:rPr lang="en-US" dirty="0"/>
              <a:t> –Output=</a:t>
            </a:r>
            <a:r>
              <a:rPr lang="en-US" dirty="0" err="1"/>
              <a:t>EBUCore</a:t>
            </a:r>
            <a:r>
              <a:rPr lang="en-US" dirty="0"/>
              <a:t> [file] in Terminal</a:t>
            </a:r>
          </a:p>
          <a:p>
            <a:endParaRPr lang="en-US" dirty="0"/>
          </a:p>
        </p:txBody>
      </p:sp>
      <p:sp>
        <p:nvSpPr>
          <p:cNvPr id="4" name="Slide Number Placeholder 3"/>
          <p:cNvSpPr>
            <a:spLocks noGrp="1"/>
          </p:cNvSpPr>
          <p:nvPr>
            <p:ph type="sldNum" sz="quarter" idx="5"/>
          </p:nvPr>
        </p:nvSpPr>
        <p:spPr/>
        <p:txBody>
          <a:bodyPr/>
          <a:lstStyle/>
          <a:p>
            <a:fld id="{E079B300-9EEA-F042-9072-3B7FA5799FE5}" type="slidenum">
              <a:rPr lang="en-US" smtClean="0"/>
              <a:t>7</a:t>
            </a:fld>
            <a:endParaRPr lang="en-US"/>
          </a:p>
        </p:txBody>
      </p:sp>
    </p:spTree>
    <p:extLst>
      <p:ext uri="{BB962C8B-B14F-4D97-AF65-F5344CB8AC3E}">
        <p14:creationId xmlns:p14="http://schemas.microsoft.com/office/powerpoint/2010/main" val="354895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 how to get this result with </a:t>
            </a:r>
            <a:r>
              <a:rPr lang="en-US" dirty="0" err="1"/>
              <a:t>MediaInfo</a:t>
            </a:r>
            <a:r>
              <a:rPr lang="en-US" dirty="0"/>
              <a:t>: </a:t>
            </a:r>
            <a:r>
              <a:rPr lang="en-US" dirty="0" err="1"/>
              <a:t>mediainfo</a:t>
            </a:r>
            <a:r>
              <a:rPr lang="en-US" dirty="0"/>
              <a:t> –Output=PBCore2 [file] in Terminal</a:t>
            </a:r>
          </a:p>
          <a:p>
            <a:endParaRPr lang="en-US" dirty="0"/>
          </a:p>
        </p:txBody>
      </p:sp>
      <p:sp>
        <p:nvSpPr>
          <p:cNvPr id="4" name="Slide Number Placeholder 3"/>
          <p:cNvSpPr>
            <a:spLocks noGrp="1"/>
          </p:cNvSpPr>
          <p:nvPr>
            <p:ph type="sldNum" sz="quarter" idx="5"/>
          </p:nvPr>
        </p:nvSpPr>
        <p:spPr/>
        <p:txBody>
          <a:bodyPr/>
          <a:lstStyle/>
          <a:p>
            <a:fld id="{E079B300-9EEA-F042-9072-3B7FA5799FE5}" type="slidenum">
              <a:rPr lang="en-US" smtClean="0"/>
              <a:t>8</a:t>
            </a:fld>
            <a:endParaRPr lang="en-US"/>
          </a:p>
        </p:txBody>
      </p:sp>
    </p:spTree>
    <p:extLst>
      <p:ext uri="{BB962C8B-B14F-4D97-AF65-F5344CB8AC3E}">
        <p14:creationId xmlns:p14="http://schemas.microsoft.com/office/powerpoint/2010/main" val="374921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metadata mapping that was created by IPTC to map various audiovisual metadata standards to their existing properties (jump to demo) </a:t>
            </a:r>
          </a:p>
        </p:txBody>
      </p:sp>
      <p:sp>
        <p:nvSpPr>
          <p:cNvPr id="4" name="Slide Number Placeholder 3"/>
          <p:cNvSpPr>
            <a:spLocks noGrp="1"/>
          </p:cNvSpPr>
          <p:nvPr>
            <p:ph type="sldNum" sz="quarter" idx="5"/>
          </p:nvPr>
        </p:nvSpPr>
        <p:spPr/>
        <p:txBody>
          <a:bodyPr/>
          <a:lstStyle/>
          <a:p>
            <a:fld id="{E079B300-9EEA-F042-9072-3B7FA5799FE5}" type="slidenum">
              <a:rPr lang="en-US" smtClean="0"/>
              <a:t>10</a:t>
            </a:fld>
            <a:endParaRPr lang="en-US"/>
          </a:p>
        </p:txBody>
      </p:sp>
    </p:spTree>
    <p:extLst>
      <p:ext uri="{BB962C8B-B14F-4D97-AF65-F5344CB8AC3E}">
        <p14:creationId xmlns:p14="http://schemas.microsoft.com/office/powerpoint/2010/main" val="143553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from our </a:t>
            </a:r>
            <a:r>
              <a:rPr lang="en-US" dirty="0" err="1"/>
              <a:t>PBCore</a:t>
            </a:r>
            <a:r>
              <a:rPr lang="en-US" dirty="0"/>
              <a:t> </a:t>
            </a:r>
            <a:r>
              <a:rPr lang="en-US" dirty="0">
                <a:sym typeface="Wingdings" pitchFamily="2" charset="2"/>
              </a:rPr>
              <a:t> MARC 21 mapping. Since MARC breaks down subject fields in a different and more granular fashion than </a:t>
            </a:r>
            <a:r>
              <a:rPr lang="en-US" dirty="0" err="1">
                <a:sym typeface="Wingdings" pitchFamily="2" charset="2"/>
              </a:rPr>
              <a:t>PBCore</a:t>
            </a:r>
            <a:r>
              <a:rPr lang="en-US" dirty="0">
                <a:sym typeface="Wingdings" pitchFamily="2" charset="2"/>
              </a:rPr>
              <a:t>, this mapping incorporates different logic based on Subject Type. </a:t>
            </a:r>
            <a:endParaRPr lang="en-US" dirty="0"/>
          </a:p>
        </p:txBody>
      </p:sp>
      <p:sp>
        <p:nvSpPr>
          <p:cNvPr id="4" name="Slide Number Placeholder 3"/>
          <p:cNvSpPr>
            <a:spLocks noGrp="1"/>
          </p:cNvSpPr>
          <p:nvPr>
            <p:ph type="sldNum" sz="quarter" idx="5"/>
          </p:nvPr>
        </p:nvSpPr>
        <p:spPr/>
        <p:txBody>
          <a:bodyPr/>
          <a:lstStyle/>
          <a:p>
            <a:fld id="{E079B300-9EEA-F042-9072-3B7FA5799FE5}" type="slidenum">
              <a:rPr lang="en-US" smtClean="0"/>
              <a:t>11</a:t>
            </a:fld>
            <a:endParaRPr lang="en-US"/>
          </a:p>
        </p:txBody>
      </p:sp>
    </p:spTree>
    <p:extLst>
      <p:ext uri="{BB962C8B-B14F-4D97-AF65-F5344CB8AC3E}">
        <p14:creationId xmlns:p14="http://schemas.microsoft.com/office/powerpoint/2010/main" val="193266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demo at http://</a:t>
            </a:r>
            <a:r>
              <a:rPr lang="en-US" dirty="0" err="1"/>
              <a:t>pbcore.org</a:t>
            </a:r>
            <a:r>
              <a:rPr lang="en-US" dirty="0"/>
              <a:t>/mappings and walk through the mappings; explain limitations of mappings, including: MARC mapping is highly conditional and would require a lot of specific logic to implement in full; PREMIS is more intended to be used in conjunction with </a:t>
            </a:r>
            <a:r>
              <a:rPr lang="en-US" dirty="0" err="1"/>
              <a:t>PBCore</a:t>
            </a:r>
            <a:r>
              <a:rPr lang="en-US" dirty="0"/>
              <a:t> than as an alternative to it and our ‘mapping’ suite consists of mappings for the concepts that overlap and examples of how to use them together; Dublin Core’s limits/lack of a Notes field mean that it’s necessarily a lossy mapping; the </a:t>
            </a:r>
            <a:r>
              <a:rPr lang="en-US" dirty="0" err="1"/>
              <a:t>PBCore</a:t>
            </a:r>
            <a:r>
              <a:rPr lang="en-US" dirty="0"/>
              <a:t>/</a:t>
            </a:r>
            <a:r>
              <a:rPr lang="en-US" dirty="0" err="1"/>
              <a:t>EBUCore</a:t>
            </a:r>
            <a:r>
              <a:rPr lang="en-US" dirty="0"/>
              <a:t> RDF mapping is intended to provide a broad roadmap for how to implement </a:t>
            </a:r>
            <a:r>
              <a:rPr lang="en-US" dirty="0" err="1"/>
              <a:t>PBCore</a:t>
            </a:r>
            <a:r>
              <a:rPr lang="en-US" dirty="0"/>
              <a:t> in Linked Data and also includes properties from Dublin Core, DC Terms, and SKOS; and the IPTC Metadata Hub is a set of properties that can be expressed by multiple technical standards </a:t>
            </a:r>
          </a:p>
        </p:txBody>
      </p:sp>
      <p:sp>
        <p:nvSpPr>
          <p:cNvPr id="4" name="Slide Number Placeholder 3"/>
          <p:cNvSpPr>
            <a:spLocks noGrp="1"/>
          </p:cNvSpPr>
          <p:nvPr>
            <p:ph type="sldNum" sz="quarter" idx="5"/>
          </p:nvPr>
        </p:nvSpPr>
        <p:spPr/>
        <p:txBody>
          <a:bodyPr/>
          <a:lstStyle/>
          <a:p>
            <a:fld id="{E079B300-9EEA-F042-9072-3B7FA5799FE5}" type="slidenum">
              <a:rPr lang="en-US" smtClean="0"/>
              <a:t>12</a:t>
            </a:fld>
            <a:endParaRPr lang="en-US"/>
          </a:p>
        </p:txBody>
      </p:sp>
    </p:spTree>
    <p:extLst>
      <p:ext uri="{BB962C8B-B14F-4D97-AF65-F5344CB8AC3E}">
        <p14:creationId xmlns:p14="http://schemas.microsoft.com/office/powerpoint/2010/main" val="353847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 AAPB’s AMS2 modeling spreadsheet: https://</a:t>
            </a:r>
            <a:r>
              <a:rPr lang="en-US" dirty="0" err="1"/>
              <a:t>docs.google.com</a:t>
            </a:r>
            <a:r>
              <a:rPr lang="en-US" dirty="0"/>
              <a:t>/spreadsheets/d/1nk4dDClDl_vAXF-1VrMI9jPi9lA9jdUWdIRdQ-gPk-w/</a:t>
            </a:r>
            <a:r>
              <a:rPr lang="en-US" dirty="0" err="1"/>
              <a:t>edit#gid</a:t>
            </a:r>
            <a:r>
              <a:rPr lang="en-US" dirty="0"/>
              <a:t>=105492039 </a:t>
            </a:r>
          </a:p>
          <a:p>
            <a:endParaRPr lang="en-US" dirty="0"/>
          </a:p>
          <a:p>
            <a:r>
              <a:rPr lang="en-US" dirty="0"/>
              <a:t>Note: there’s a difference between the name of the field as it will appear in the database, and the underlying </a:t>
            </a:r>
            <a:r>
              <a:rPr lang="en-US" dirty="0" err="1"/>
              <a:t>PBCore</a:t>
            </a:r>
            <a:r>
              <a:rPr lang="en-US" dirty="0"/>
              <a:t> property. Sometimes the same </a:t>
            </a:r>
            <a:r>
              <a:rPr lang="en-US" dirty="0" err="1"/>
              <a:t>PBCore</a:t>
            </a:r>
            <a:r>
              <a:rPr lang="en-US" dirty="0"/>
              <a:t> property, such as </a:t>
            </a:r>
            <a:r>
              <a:rPr lang="en-US" dirty="0" err="1"/>
              <a:t>pbcoreTitle</a:t>
            </a:r>
            <a:r>
              <a:rPr lang="en-US" dirty="0"/>
              <a:t>, or </a:t>
            </a:r>
            <a:r>
              <a:rPr lang="en-US" dirty="0" err="1"/>
              <a:t>pbcoreIdentifier</a:t>
            </a:r>
            <a:r>
              <a:rPr lang="en-US" dirty="0"/>
              <a:t>, may end up broken down into more specific fields within the database, as in Episode Title and Program Title, or AAPB GUID and Local Identifier. This doesn’t mean the database isn’t </a:t>
            </a:r>
            <a:r>
              <a:rPr lang="en-US" dirty="0" err="1"/>
              <a:t>PBCore</a:t>
            </a:r>
            <a:r>
              <a:rPr lang="en-US" dirty="0"/>
              <a:t>-compliant, just that </a:t>
            </a:r>
            <a:r>
              <a:rPr lang="en-US" dirty="0" err="1"/>
              <a:t>PBCore</a:t>
            </a:r>
            <a:r>
              <a:rPr lang="en-US" dirty="0"/>
              <a:t> has been adapted to the needs of the local use case. The goal is to make sure that </a:t>
            </a:r>
            <a:r>
              <a:rPr lang="en-US" dirty="0" err="1"/>
              <a:t>PBCore</a:t>
            </a:r>
            <a:r>
              <a:rPr lang="en-US" dirty="0"/>
              <a:t> data can be imported and exported, even if what emerges in the end is not strictly </a:t>
            </a:r>
            <a:r>
              <a:rPr lang="en-US" dirty="0" err="1"/>
              <a:t>PBCore</a:t>
            </a:r>
            <a:r>
              <a:rPr lang="en-US" dirty="0"/>
              <a:t> metadata. </a:t>
            </a:r>
          </a:p>
          <a:p>
            <a:endParaRPr lang="en-US" dirty="0"/>
          </a:p>
          <a:p>
            <a:r>
              <a:rPr lang="en-US" dirty="0"/>
              <a:t>Note also that this spreadsheet specifies what kind of data should go in the fields for our institutional use case – such as requiring controlled vocabularies for Asset Type, Genre, and Topic – and how the fields should be indexed within the database, as well as how they should be presented. I’m not going to get too deep into data indexing strategies and how they work here, but I wanted to give you a sense of the kind of decision making that goes into database design. </a:t>
            </a:r>
          </a:p>
        </p:txBody>
      </p:sp>
      <p:sp>
        <p:nvSpPr>
          <p:cNvPr id="4" name="Slide Number Placeholder 3"/>
          <p:cNvSpPr>
            <a:spLocks noGrp="1"/>
          </p:cNvSpPr>
          <p:nvPr>
            <p:ph type="sldNum" sz="quarter" idx="5"/>
          </p:nvPr>
        </p:nvSpPr>
        <p:spPr/>
        <p:txBody>
          <a:bodyPr/>
          <a:lstStyle/>
          <a:p>
            <a:fld id="{E079B300-9EEA-F042-9072-3B7FA5799FE5}" type="slidenum">
              <a:rPr lang="en-US" smtClean="0"/>
              <a:t>17</a:t>
            </a:fld>
            <a:endParaRPr lang="en-US"/>
          </a:p>
        </p:txBody>
      </p:sp>
    </p:spTree>
    <p:extLst>
      <p:ext uri="{BB962C8B-B14F-4D97-AF65-F5344CB8AC3E}">
        <p14:creationId xmlns:p14="http://schemas.microsoft.com/office/powerpoint/2010/main" val="254933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00CEF4C-B956-6848-AF5B-C0CCD53F8D75}" type="slidenum">
              <a:rPr lang="en-US" smtClean="0"/>
              <a:t>18</a:t>
            </a:fld>
            <a:endParaRPr lang="en-US"/>
          </a:p>
        </p:txBody>
      </p:sp>
      <p:sp>
        <p:nvSpPr>
          <p:cNvPr id="6" name="Notes Placeholder 5">
            <a:extLst>
              <a:ext uri="{FF2B5EF4-FFF2-40B4-BE49-F238E27FC236}">
                <a16:creationId xmlns:a16="http://schemas.microsoft.com/office/drawing/2014/main" id="{4A6ADE24-54A4-0649-8AF1-BBCDD19C5F53}"/>
              </a:ext>
            </a:extLst>
          </p:cNvPr>
          <p:cNvSpPr>
            <a:spLocks noGrp="1"/>
          </p:cNvSpPr>
          <p:nvPr>
            <p:ph type="body" sz="quarter" idx="3"/>
          </p:nvPr>
        </p:nvSpPr>
        <p:spPr/>
        <p:txBody>
          <a:bodyPr/>
          <a:lstStyle/>
          <a:p>
            <a:r>
              <a:rPr lang="en-US" dirty="0"/>
              <a:t>Remember these examples from previous sessions?</a:t>
            </a:r>
          </a:p>
        </p:txBody>
      </p:sp>
    </p:spTree>
    <p:extLst>
      <p:ext uri="{BB962C8B-B14F-4D97-AF65-F5344CB8AC3E}">
        <p14:creationId xmlns:p14="http://schemas.microsoft.com/office/powerpoint/2010/main" val="264936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‘relationality’ of a database and the concept of relation keys to link different tables. In this example, a database with two tables, one representing descriptions of series and one representing descriptions of individual programs, is linked through the title ‘Return of the Jedi’ so that one can navigate from the series level record to the program level record </a:t>
            </a:r>
          </a:p>
        </p:txBody>
      </p:sp>
      <p:sp>
        <p:nvSpPr>
          <p:cNvPr id="4" name="Slide Number Placeholder 3"/>
          <p:cNvSpPr>
            <a:spLocks noGrp="1"/>
          </p:cNvSpPr>
          <p:nvPr>
            <p:ph type="sldNum" sz="quarter" idx="5"/>
          </p:nvPr>
        </p:nvSpPr>
        <p:spPr/>
        <p:txBody>
          <a:bodyPr/>
          <a:lstStyle/>
          <a:p>
            <a:fld id="{A00CEF4C-B956-6848-AF5B-C0CCD53F8D75}" type="slidenum">
              <a:rPr lang="en-US" smtClean="0"/>
              <a:t>19</a:t>
            </a:fld>
            <a:endParaRPr lang="en-US"/>
          </a:p>
        </p:txBody>
      </p:sp>
    </p:spTree>
    <p:extLst>
      <p:ext uri="{BB962C8B-B14F-4D97-AF65-F5344CB8AC3E}">
        <p14:creationId xmlns:p14="http://schemas.microsoft.com/office/powerpoint/2010/main" val="29600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4293-D8BE-B448-A805-26E7FC464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D4105-F8BC-2F42-BFC9-F65661C4A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FA717-875E-CB40-A74E-6D1784019434}"/>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5" name="Footer Placeholder 4">
            <a:extLst>
              <a:ext uri="{FF2B5EF4-FFF2-40B4-BE49-F238E27FC236}">
                <a16:creationId xmlns:a16="http://schemas.microsoft.com/office/drawing/2014/main" id="{6C7B4F2B-E606-4F4E-8317-855A91490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A7D53-5A5C-444A-B791-8F2318F1D556}"/>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01089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E758-C30A-3A4E-88FF-62532BBE87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BAAF5-54BB-0E4E-9191-7C4028A52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A8CFB-7DF0-7249-9E66-6DCF0C0D6BA7}"/>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5" name="Footer Placeholder 4">
            <a:extLst>
              <a:ext uri="{FF2B5EF4-FFF2-40B4-BE49-F238E27FC236}">
                <a16:creationId xmlns:a16="http://schemas.microsoft.com/office/drawing/2014/main" id="{5859412F-347C-674C-BF11-5208738ED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D1C49-4E82-9F46-B9BA-5C6E5694E3F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40886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096CE-5F5F-EC48-BAFB-52DB87D7D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C77B1-3E1B-3A41-B462-35C8D5C84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85B3E-AC73-6F49-BC55-F6F0213960C7}"/>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5" name="Footer Placeholder 4">
            <a:extLst>
              <a:ext uri="{FF2B5EF4-FFF2-40B4-BE49-F238E27FC236}">
                <a16:creationId xmlns:a16="http://schemas.microsoft.com/office/drawing/2014/main" id="{56479239-4075-3C49-9DAE-6AC5C2AE1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75C8-8793-C34F-B043-FAF588A5C7C7}"/>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3592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6DF8-B032-534E-A11B-2D67F7F2B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CDC16-2465-CF48-9763-BB50ADEEB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A0E44-A4DA-6F41-9333-9A931104F9EB}"/>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5" name="Footer Placeholder 4">
            <a:extLst>
              <a:ext uri="{FF2B5EF4-FFF2-40B4-BE49-F238E27FC236}">
                <a16:creationId xmlns:a16="http://schemas.microsoft.com/office/drawing/2014/main" id="{294DEB63-8663-2441-9C07-944823F22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950DF-BEA4-CD4C-8BE1-35D72271F5A9}"/>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90717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5ED9-F99F-7440-B6F1-DE6D03651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10F18C-2489-764C-8E5A-C8182E96F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C5E07-27DC-7149-A3AA-5B0EE7C4CAE0}"/>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5" name="Footer Placeholder 4">
            <a:extLst>
              <a:ext uri="{FF2B5EF4-FFF2-40B4-BE49-F238E27FC236}">
                <a16:creationId xmlns:a16="http://schemas.microsoft.com/office/drawing/2014/main" id="{DE209332-445D-6A4F-A9DE-92532A76A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B55FB-F45D-E14A-B161-3B7EC285D47A}"/>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81661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707B-DA6D-5343-AC14-957D60510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E5F18-2FA9-3842-B817-36EA37F0B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1F1D34-0D3A-7447-9847-431008AA6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593FB-0DBB-2B40-9D4D-33DC97920079}"/>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6" name="Footer Placeholder 5">
            <a:extLst>
              <a:ext uri="{FF2B5EF4-FFF2-40B4-BE49-F238E27FC236}">
                <a16:creationId xmlns:a16="http://schemas.microsoft.com/office/drawing/2014/main" id="{401F27A9-415E-4542-B1D8-9BD351CFD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442E3-43CC-AD42-BCF2-D5767C79DA6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75908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B14A-0AAE-854F-9602-60799EB84E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8A37C-4436-7F4B-AB87-3DD4B2C74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E1290-FF1E-F245-89A8-CCBBFCCE8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140A4-3536-A542-A8FB-AAA216B5B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545987-E67C-7F4A-B2B8-1EDB2046D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0F0EAF-8BAA-D641-BB72-6EF02E2D2F66}"/>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8" name="Footer Placeholder 7">
            <a:extLst>
              <a:ext uri="{FF2B5EF4-FFF2-40B4-BE49-F238E27FC236}">
                <a16:creationId xmlns:a16="http://schemas.microsoft.com/office/drawing/2014/main" id="{A978A9BB-145F-144D-8027-F3979652BE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414B4F-800A-7149-8FFB-09149C035F47}"/>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86674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4724-2D60-3B48-AE32-D6B623F8C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24C7A-365B-EF43-93A8-A242A9F45618}"/>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4" name="Footer Placeholder 3">
            <a:extLst>
              <a:ext uri="{FF2B5EF4-FFF2-40B4-BE49-F238E27FC236}">
                <a16:creationId xmlns:a16="http://schemas.microsoft.com/office/drawing/2014/main" id="{09D31FCF-C2E7-7E42-86A6-94A62AD69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45839-6C36-0C4A-B079-B58561F70B2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5504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C3984-542A-1C44-9646-8068AEEBDA55}"/>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3" name="Footer Placeholder 2">
            <a:extLst>
              <a:ext uri="{FF2B5EF4-FFF2-40B4-BE49-F238E27FC236}">
                <a16:creationId xmlns:a16="http://schemas.microsoft.com/office/drawing/2014/main" id="{FCB1A58C-8EE0-0D47-AD28-5B204B3E60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9DA4B2-8931-0944-BA1E-FC1CCDA2531E}"/>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4622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401A-A6AF-DB4D-8584-555E14D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13078-9D6C-7444-9A42-A3D007646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8087F-9D6C-0A40-A075-DEFE9957A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C3A5B1-563F-E044-B1BD-403E2AA2535B}"/>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6" name="Footer Placeholder 5">
            <a:extLst>
              <a:ext uri="{FF2B5EF4-FFF2-40B4-BE49-F238E27FC236}">
                <a16:creationId xmlns:a16="http://schemas.microsoft.com/office/drawing/2014/main" id="{C5FEAC5B-3FEC-0E48-A12A-0918ED03D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E47A4-3469-254B-8E35-ECB9AFEF6068}"/>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54630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BB7B-082F-9A4B-BBD4-C19ED2A9C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F17FF-4B02-9048-B678-B46825CB9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9C5702-2FEE-0B45-94F0-531869D46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44596-7109-434B-A670-3B195E376774}"/>
              </a:ext>
            </a:extLst>
          </p:cNvPr>
          <p:cNvSpPr>
            <a:spLocks noGrp="1"/>
          </p:cNvSpPr>
          <p:nvPr>
            <p:ph type="dt" sz="half" idx="10"/>
          </p:nvPr>
        </p:nvSpPr>
        <p:spPr/>
        <p:txBody>
          <a:bodyPr/>
          <a:lstStyle/>
          <a:p>
            <a:fld id="{0880B730-3A12-D44F-84D0-1BB688154B76}" type="datetimeFigureOut">
              <a:rPr lang="en-US" smtClean="0"/>
              <a:t>10/19/21</a:t>
            </a:fld>
            <a:endParaRPr lang="en-US"/>
          </a:p>
        </p:txBody>
      </p:sp>
      <p:sp>
        <p:nvSpPr>
          <p:cNvPr id="6" name="Footer Placeholder 5">
            <a:extLst>
              <a:ext uri="{FF2B5EF4-FFF2-40B4-BE49-F238E27FC236}">
                <a16:creationId xmlns:a16="http://schemas.microsoft.com/office/drawing/2014/main" id="{59032510-56D0-4446-BABE-D846AC73B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A4B60-8253-AA44-A8D2-EEBAA2138C94}"/>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92949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0C571-8117-B641-80A5-98E5F9C90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7F049D-C9B2-AC4A-AA41-A8D7163DD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244E4-9378-7B4D-9EF1-E1FB1CC58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0B730-3A12-D44F-84D0-1BB688154B76}" type="datetimeFigureOut">
              <a:rPr lang="en-US" smtClean="0"/>
              <a:t>10/19/21</a:t>
            </a:fld>
            <a:endParaRPr lang="en-US"/>
          </a:p>
        </p:txBody>
      </p:sp>
      <p:sp>
        <p:nvSpPr>
          <p:cNvPr id="5" name="Footer Placeholder 4">
            <a:extLst>
              <a:ext uri="{FF2B5EF4-FFF2-40B4-BE49-F238E27FC236}">
                <a16:creationId xmlns:a16="http://schemas.microsoft.com/office/drawing/2014/main" id="{E1D64069-5D6D-A648-A1B8-7EED2390B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394EE-C0AA-3046-AC83-B7E11C5E7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4D1A6-CE04-1D4C-AA66-1EE53FA0A504}" type="slidenum">
              <a:rPr lang="en-US" smtClean="0"/>
              <a:t>‹#›</a:t>
            </a:fld>
            <a:endParaRPr lang="en-US"/>
          </a:p>
        </p:txBody>
      </p:sp>
    </p:spTree>
    <p:extLst>
      <p:ext uri="{BB962C8B-B14F-4D97-AF65-F5344CB8AC3E}">
        <p14:creationId xmlns:p14="http://schemas.microsoft.com/office/powerpoint/2010/main" val="217500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ptc.org/std/videometadatahub/recommendation/IPTC-VideoMetadataHub-mapping-Rec_1.3.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edcc.org/pbcore-rec"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3AB41-3A6D-4948-8C9F-DF3F36C0ED1D}"/>
              </a:ext>
            </a:extLst>
          </p:cNvPr>
          <p:cNvSpPr>
            <a:spLocks noGrp="1"/>
          </p:cNvSpPr>
          <p:nvPr>
            <p:ph type="ctrTitle"/>
          </p:nvPr>
        </p:nvSpPr>
        <p:spPr>
          <a:xfrm>
            <a:off x="6167848" y="2284481"/>
            <a:ext cx="5329082" cy="2889114"/>
          </a:xfrm>
        </p:spPr>
        <p:txBody>
          <a:bodyPr anchor="b">
            <a:normAutofit fontScale="90000"/>
          </a:bodyPr>
          <a:lstStyle/>
          <a:p>
            <a:r>
              <a:rPr lang="en-US" b="1" dirty="0" err="1">
                <a:solidFill>
                  <a:schemeClr val="bg1"/>
                </a:solidFill>
              </a:rPr>
              <a:t>PBCore</a:t>
            </a:r>
            <a:r>
              <a:rPr lang="en-US" b="1" dirty="0">
                <a:solidFill>
                  <a:schemeClr val="bg1"/>
                </a:solidFill>
              </a:rPr>
              <a:t> Mappings and Database Modeling</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sroosa.github.io/assets/images/pbcore-logo.png">
            <a:extLst>
              <a:ext uri="{FF2B5EF4-FFF2-40B4-BE49-F238E27FC236}">
                <a16:creationId xmlns:a16="http://schemas.microsoft.com/office/drawing/2014/main" id="{BC0D5A1D-D1CB-EA45-835B-CD187D2422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1505261"/>
            <a:ext cx="4047843" cy="247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8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58742C-F74C-3D4C-A512-702D02FDCD92}"/>
              </a:ext>
            </a:extLst>
          </p:cNvPr>
          <p:cNvSpPr/>
          <p:nvPr/>
        </p:nvSpPr>
        <p:spPr>
          <a:xfrm>
            <a:off x="0" y="-175260"/>
            <a:ext cx="12542520" cy="720852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589137-6BD0-DB47-AA36-DB796450BDAE}"/>
              </a:ext>
            </a:extLst>
          </p:cNvPr>
          <p:cNvSpPr/>
          <p:nvPr/>
        </p:nvSpPr>
        <p:spPr>
          <a:xfrm>
            <a:off x="1213961" y="555822"/>
            <a:ext cx="10114598" cy="1195386"/>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1304925" y="854076"/>
            <a:ext cx="10515600" cy="4351338"/>
          </a:xfrm>
        </p:spPr>
        <p:txBody>
          <a:bodyPr>
            <a:normAutofit/>
          </a:bodyPr>
          <a:lstStyle/>
          <a:p>
            <a:pPr marL="0" indent="0">
              <a:buNone/>
            </a:pPr>
            <a:r>
              <a:rPr lang="en-US" sz="4400" b="1" dirty="0">
                <a:latin typeface="+mj-lt"/>
              </a:rPr>
              <a:t>What does a metadata mapping look like? </a:t>
            </a:r>
          </a:p>
        </p:txBody>
      </p:sp>
      <p:sp>
        <p:nvSpPr>
          <p:cNvPr id="2" name="TextBox 1">
            <a:extLst>
              <a:ext uri="{FF2B5EF4-FFF2-40B4-BE49-F238E27FC236}">
                <a16:creationId xmlns:a16="http://schemas.microsoft.com/office/drawing/2014/main" id="{355A6D17-196F-284E-9919-869C26D72D33}"/>
              </a:ext>
            </a:extLst>
          </p:cNvPr>
          <p:cNvSpPr txBox="1"/>
          <p:nvPr/>
        </p:nvSpPr>
        <p:spPr>
          <a:xfrm>
            <a:off x="531340" y="6488668"/>
            <a:ext cx="11479839" cy="369332"/>
          </a:xfrm>
          <a:prstGeom prst="rect">
            <a:avLst/>
          </a:prstGeom>
          <a:noFill/>
        </p:spPr>
        <p:txBody>
          <a:bodyPr wrap="square" rtlCol="0">
            <a:spAutoFit/>
          </a:bodyPr>
          <a:lstStyle/>
          <a:p>
            <a:r>
              <a:rPr lang="en-US" dirty="0">
                <a:solidFill>
                  <a:schemeClr val="bg1"/>
                </a:solidFill>
              </a:rPr>
              <a:t>Source: </a:t>
            </a:r>
            <a:r>
              <a:rPr lang="en-US" dirty="0">
                <a:solidFill>
                  <a:schemeClr val="bg1"/>
                </a:solidFill>
                <a:hlinkClick r:id="rId3">
                  <a:extLst>
                    <a:ext uri="{A12FA001-AC4F-418D-AE19-62706E023703}">
                      <ahyp:hlinkClr xmlns:ahyp="http://schemas.microsoft.com/office/drawing/2018/hyperlinkcolor" val="tx"/>
                    </a:ext>
                  </a:extLst>
                </a:hlinkClick>
              </a:rPr>
              <a:t>https://</a:t>
            </a:r>
            <a:r>
              <a:rPr lang="en-US" dirty="0" err="1">
                <a:solidFill>
                  <a:schemeClr val="bg1"/>
                </a:solidFill>
                <a:hlinkClick r:id="rId3">
                  <a:extLst>
                    <a:ext uri="{A12FA001-AC4F-418D-AE19-62706E023703}">
                      <ahyp:hlinkClr xmlns:ahyp="http://schemas.microsoft.com/office/drawing/2018/hyperlinkcolor" val="tx"/>
                    </a:ext>
                  </a:extLst>
                </a:hlinkClick>
              </a:rPr>
              <a:t>www.iptc.org</a:t>
            </a:r>
            <a:r>
              <a:rPr lang="en-US" dirty="0">
                <a:solidFill>
                  <a:schemeClr val="bg1"/>
                </a:solidFill>
                <a:hlinkClick r:id="rId3">
                  <a:extLst>
                    <a:ext uri="{A12FA001-AC4F-418D-AE19-62706E023703}">
                      <ahyp:hlinkClr xmlns:ahyp="http://schemas.microsoft.com/office/drawing/2018/hyperlinkcolor" val="tx"/>
                    </a:ext>
                  </a:extLst>
                </a:hlinkClick>
              </a:rPr>
              <a:t>/std/</a:t>
            </a:r>
            <a:r>
              <a:rPr lang="en-US" dirty="0" err="1">
                <a:solidFill>
                  <a:schemeClr val="bg1"/>
                </a:solidFill>
                <a:hlinkClick r:id="rId3">
                  <a:extLst>
                    <a:ext uri="{A12FA001-AC4F-418D-AE19-62706E023703}">
                      <ahyp:hlinkClr xmlns:ahyp="http://schemas.microsoft.com/office/drawing/2018/hyperlinkcolor" val="tx"/>
                    </a:ext>
                  </a:extLst>
                </a:hlinkClick>
              </a:rPr>
              <a:t>videometadatahub</a:t>
            </a:r>
            <a:r>
              <a:rPr lang="en-US" dirty="0">
                <a:solidFill>
                  <a:schemeClr val="bg1"/>
                </a:solidFill>
                <a:hlinkClick r:id="rId3">
                  <a:extLst>
                    <a:ext uri="{A12FA001-AC4F-418D-AE19-62706E023703}">
                      <ahyp:hlinkClr xmlns:ahyp="http://schemas.microsoft.com/office/drawing/2018/hyperlinkcolor" val="tx"/>
                    </a:ext>
                  </a:extLst>
                </a:hlinkClick>
              </a:rPr>
              <a:t>/recommendation/IPTC-VideoMetadataHub-mapping-Rec_1.3.html</a:t>
            </a:r>
            <a:endParaRPr lang="en-US" dirty="0">
              <a:solidFill>
                <a:schemeClr val="bg1"/>
              </a:solidFill>
            </a:endParaRPr>
          </a:p>
        </p:txBody>
      </p:sp>
      <p:pic>
        <p:nvPicPr>
          <p:cNvPr id="10" name="Picture 9" descr="Graphical user interface, application, table&#10;&#10;Description automatically generated">
            <a:extLst>
              <a:ext uri="{FF2B5EF4-FFF2-40B4-BE49-F238E27FC236}">
                <a16:creationId xmlns:a16="http://schemas.microsoft.com/office/drawing/2014/main" id="{551D1B96-DF77-5543-88CB-CC7AED1BA815}"/>
              </a:ext>
            </a:extLst>
          </p:cNvPr>
          <p:cNvPicPr>
            <a:picLocks noChangeAspect="1"/>
          </p:cNvPicPr>
          <p:nvPr/>
        </p:nvPicPr>
        <p:blipFill>
          <a:blip r:embed="rId4"/>
          <a:stretch>
            <a:fillRect/>
          </a:stretch>
        </p:blipFill>
        <p:spPr>
          <a:xfrm>
            <a:off x="175259" y="2301675"/>
            <a:ext cx="12192000" cy="2805118"/>
          </a:xfrm>
          <a:prstGeom prst="rect">
            <a:avLst/>
          </a:prstGeom>
        </p:spPr>
      </p:pic>
    </p:spTree>
    <p:extLst>
      <p:ext uri="{BB962C8B-B14F-4D97-AF65-F5344CB8AC3E}">
        <p14:creationId xmlns:p14="http://schemas.microsoft.com/office/powerpoint/2010/main" val="282778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730508"/>
            <a:ext cx="10515600" cy="4351338"/>
          </a:xfrm>
        </p:spPr>
        <p:txBody>
          <a:bodyPr>
            <a:normAutofit/>
          </a:bodyPr>
          <a:lstStyle/>
          <a:p>
            <a:pPr marL="0" indent="0" algn="ctr">
              <a:buNone/>
            </a:pPr>
            <a:r>
              <a:rPr lang="en-US" sz="4400" b="1" dirty="0">
                <a:latin typeface="+mj-lt"/>
              </a:rPr>
              <a:t>Metadata mappings should follow logic that can be understood by a machine – make computers do the work! </a:t>
            </a:r>
          </a:p>
        </p:txBody>
      </p:sp>
      <p:pic>
        <p:nvPicPr>
          <p:cNvPr id="5" name="Picture 4">
            <a:extLst>
              <a:ext uri="{FF2B5EF4-FFF2-40B4-BE49-F238E27FC236}">
                <a16:creationId xmlns:a16="http://schemas.microsoft.com/office/drawing/2014/main" id="{170DE72E-2CE0-1943-93E4-816E24BEC6A2}"/>
              </a:ext>
            </a:extLst>
          </p:cNvPr>
          <p:cNvPicPr>
            <a:picLocks noChangeAspect="1"/>
          </p:cNvPicPr>
          <p:nvPr/>
        </p:nvPicPr>
        <p:blipFill>
          <a:blip r:embed="rId3"/>
          <a:stretch>
            <a:fillRect/>
          </a:stretch>
        </p:blipFill>
        <p:spPr>
          <a:xfrm>
            <a:off x="838200" y="3263463"/>
            <a:ext cx="10881371" cy="1946603"/>
          </a:xfrm>
          <a:prstGeom prst="rect">
            <a:avLst/>
          </a:prstGeom>
        </p:spPr>
      </p:pic>
    </p:spTree>
    <p:extLst>
      <p:ext uri="{BB962C8B-B14F-4D97-AF65-F5344CB8AC3E}">
        <p14:creationId xmlns:p14="http://schemas.microsoft.com/office/powerpoint/2010/main" val="292821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2802331" y="396913"/>
            <a:ext cx="10747760" cy="4351338"/>
          </a:xfrm>
        </p:spPr>
        <p:txBody>
          <a:bodyPr>
            <a:normAutofit/>
          </a:bodyPr>
          <a:lstStyle/>
          <a:p>
            <a:pPr marL="0" indent="0">
              <a:buNone/>
            </a:pPr>
            <a:r>
              <a:rPr lang="en-US" sz="4400" b="1" dirty="0">
                <a:latin typeface="+mj-lt"/>
              </a:rPr>
              <a:t>Existing </a:t>
            </a:r>
            <a:r>
              <a:rPr lang="en-US" sz="4400" b="1" dirty="0" err="1">
                <a:latin typeface="+mj-lt"/>
              </a:rPr>
              <a:t>PBCore</a:t>
            </a:r>
            <a:r>
              <a:rPr lang="en-US" sz="4400" b="1" dirty="0">
                <a:latin typeface="+mj-lt"/>
              </a:rPr>
              <a:t> Mappings</a:t>
            </a:r>
          </a:p>
        </p:txBody>
      </p:sp>
      <p:graphicFrame>
        <p:nvGraphicFramePr>
          <p:cNvPr id="8" name="TextBox 4">
            <a:extLst>
              <a:ext uri="{FF2B5EF4-FFF2-40B4-BE49-F238E27FC236}">
                <a16:creationId xmlns:a16="http://schemas.microsoft.com/office/drawing/2014/main" id="{9E3DEF88-0352-48E0-8AD9-33241F1ACFB9}"/>
              </a:ext>
            </a:extLst>
          </p:cNvPr>
          <p:cNvGraphicFramePr/>
          <p:nvPr>
            <p:extLst>
              <p:ext uri="{D42A27DB-BD31-4B8C-83A1-F6EECF244321}">
                <p14:modId xmlns:p14="http://schemas.microsoft.com/office/powerpoint/2010/main" val="641937913"/>
              </p:ext>
            </p:extLst>
          </p:nvPr>
        </p:nvGraphicFramePr>
        <p:xfrm>
          <a:off x="3373950" y="1936772"/>
          <a:ext cx="54441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33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15859"/>
            <a:ext cx="10515600" cy="4351338"/>
          </a:xfrm>
        </p:spPr>
        <p:txBody>
          <a:bodyPr>
            <a:normAutofit/>
          </a:bodyPr>
          <a:lstStyle/>
          <a:p>
            <a:pPr marL="0" indent="0" algn="ctr">
              <a:buNone/>
            </a:pPr>
            <a:r>
              <a:rPr lang="en-US" sz="4400" b="1" dirty="0">
                <a:latin typeface="+mj-lt"/>
              </a:rPr>
              <a:t>How is modeling a database to a standard different from mapping between standards?</a:t>
            </a:r>
          </a:p>
        </p:txBody>
      </p:sp>
    </p:spTree>
    <p:extLst>
      <p:ext uri="{BB962C8B-B14F-4D97-AF65-F5344CB8AC3E}">
        <p14:creationId xmlns:p14="http://schemas.microsoft.com/office/powerpoint/2010/main" val="7196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15859"/>
            <a:ext cx="10515600" cy="4351338"/>
          </a:xfrm>
        </p:spPr>
        <p:txBody>
          <a:bodyPr>
            <a:normAutofit/>
          </a:bodyPr>
          <a:lstStyle/>
          <a:p>
            <a:pPr marL="0" indent="0" algn="ctr">
              <a:buNone/>
            </a:pPr>
            <a:r>
              <a:rPr lang="en-US" sz="4400" b="1" dirty="0">
                <a:latin typeface="+mj-lt"/>
              </a:rPr>
              <a:t>How is modeling a database to a standard different from mapping between standards?</a:t>
            </a:r>
          </a:p>
        </p:txBody>
      </p:sp>
      <p:sp>
        <p:nvSpPr>
          <p:cNvPr id="4" name="TextBox 3">
            <a:extLst>
              <a:ext uri="{FF2B5EF4-FFF2-40B4-BE49-F238E27FC236}">
                <a16:creationId xmlns:a16="http://schemas.microsoft.com/office/drawing/2014/main" id="{A565D408-2504-E248-B251-49004A373FE5}"/>
              </a:ext>
            </a:extLst>
          </p:cNvPr>
          <p:cNvSpPr txBox="1"/>
          <p:nvPr/>
        </p:nvSpPr>
        <p:spPr>
          <a:xfrm>
            <a:off x="358236" y="3108069"/>
            <a:ext cx="10937015" cy="1384995"/>
          </a:xfrm>
          <a:prstGeom prst="rect">
            <a:avLst/>
          </a:prstGeom>
          <a:noFill/>
        </p:spPr>
        <p:txBody>
          <a:bodyPr wrap="square" rtlCol="0">
            <a:spAutoFit/>
          </a:bodyPr>
          <a:lstStyle/>
          <a:p>
            <a:pPr algn="ctr"/>
            <a:r>
              <a:rPr lang="en-US" sz="2800" b="1" dirty="0"/>
              <a:t>Mapping between standards:</a:t>
            </a:r>
          </a:p>
          <a:p>
            <a:pPr algn="ctr"/>
            <a:r>
              <a:rPr lang="en-US" sz="2800" dirty="0"/>
              <a:t>Decide which XML Elements/metadata properties correspond to other elements/properties </a:t>
            </a:r>
          </a:p>
        </p:txBody>
      </p:sp>
    </p:spTree>
    <p:extLst>
      <p:ext uri="{BB962C8B-B14F-4D97-AF65-F5344CB8AC3E}">
        <p14:creationId xmlns:p14="http://schemas.microsoft.com/office/powerpoint/2010/main" val="96433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15859"/>
            <a:ext cx="10515600" cy="4351338"/>
          </a:xfrm>
        </p:spPr>
        <p:txBody>
          <a:bodyPr>
            <a:normAutofit/>
          </a:bodyPr>
          <a:lstStyle/>
          <a:p>
            <a:pPr marL="0" indent="0" algn="ctr">
              <a:buNone/>
            </a:pPr>
            <a:r>
              <a:rPr lang="en-US" sz="4400" b="1" dirty="0">
                <a:latin typeface="+mj-lt"/>
              </a:rPr>
              <a:t>How is modeling a database to a standard different from mapping between standards?</a:t>
            </a:r>
          </a:p>
        </p:txBody>
      </p:sp>
      <p:sp>
        <p:nvSpPr>
          <p:cNvPr id="5" name="TextBox 4">
            <a:extLst>
              <a:ext uri="{FF2B5EF4-FFF2-40B4-BE49-F238E27FC236}">
                <a16:creationId xmlns:a16="http://schemas.microsoft.com/office/drawing/2014/main" id="{04A2FC89-9BAF-454C-88C9-BF3527689752}"/>
              </a:ext>
            </a:extLst>
          </p:cNvPr>
          <p:cNvSpPr txBox="1"/>
          <p:nvPr/>
        </p:nvSpPr>
        <p:spPr>
          <a:xfrm>
            <a:off x="416785" y="2945159"/>
            <a:ext cx="10937015" cy="2246769"/>
          </a:xfrm>
          <a:prstGeom prst="rect">
            <a:avLst/>
          </a:prstGeom>
          <a:noFill/>
        </p:spPr>
        <p:txBody>
          <a:bodyPr wrap="square" rtlCol="0">
            <a:spAutoFit/>
          </a:bodyPr>
          <a:lstStyle/>
          <a:p>
            <a:pPr algn="ctr"/>
            <a:r>
              <a:rPr lang="en-US" sz="2800" b="1" dirty="0"/>
              <a:t>Modeling to a database</a:t>
            </a:r>
          </a:p>
          <a:p>
            <a:pPr algn="ctr"/>
            <a:r>
              <a:rPr lang="en-US" sz="2800" dirty="0"/>
              <a:t>Decide which XML elements/metadata properties to use as fields</a:t>
            </a:r>
          </a:p>
          <a:p>
            <a:pPr algn="ctr"/>
            <a:r>
              <a:rPr lang="en-US" sz="2800" dirty="0"/>
              <a:t>Decide what type of data can go in those fields </a:t>
            </a:r>
          </a:p>
          <a:p>
            <a:pPr algn="ctr"/>
            <a:r>
              <a:rPr lang="en-US" sz="2800" dirty="0"/>
              <a:t>Decide how the fields will related to each other</a:t>
            </a:r>
          </a:p>
          <a:p>
            <a:pPr algn="ctr"/>
            <a:r>
              <a:rPr lang="en-US" sz="2800" dirty="0"/>
              <a:t>Decide how to design and label those fields for the user </a:t>
            </a:r>
          </a:p>
        </p:txBody>
      </p:sp>
    </p:spTree>
    <p:extLst>
      <p:ext uri="{BB962C8B-B14F-4D97-AF65-F5344CB8AC3E}">
        <p14:creationId xmlns:p14="http://schemas.microsoft.com/office/powerpoint/2010/main" val="2821642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15859"/>
            <a:ext cx="10515600" cy="4351338"/>
          </a:xfrm>
        </p:spPr>
        <p:txBody>
          <a:bodyPr>
            <a:normAutofit/>
          </a:bodyPr>
          <a:lstStyle/>
          <a:p>
            <a:pPr marL="0" indent="0" algn="ctr">
              <a:buNone/>
            </a:pPr>
            <a:r>
              <a:rPr lang="en-US" sz="4400" b="1" dirty="0">
                <a:latin typeface="+mj-lt"/>
              </a:rPr>
              <a:t>How is modeling a database to a standard different from mapping between standards?</a:t>
            </a:r>
          </a:p>
        </p:txBody>
      </p:sp>
      <p:sp>
        <p:nvSpPr>
          <p:cNvPr id="5" name="TextBox 4">
            <a:extLst>
              <a:ext uri="{FF2B5EF4-FFF2-40B4-BE49-F238E27FC236}">
                <a16:creationId xmlns:a16="http://schemas.microsoft.com/office/drawing/2014/main" id="{04A2FC89-9BAF-454C-88C9-BF3527689752}"/>
              </a:ext>
            </a:extLst>
          </p:cNvPr>
          <p:cNvSpPr txBox="1"/>
          <p:nvPr/>
        </p:nvSpPr>
        <p:spPr>
          <a:xfrm>
            <a:off x="416785" y="2945159"/>
            <a:ext cx="10937015" cy="2246769"/>
          </a:xfrm>
          <a:prstGeom prst="rect">
            <a:avLst/>
          </a:prstGeom>
          <a:noFill/>
        </p:spPr>
        <p:txBody>
          <a:bodyPr wrap="square" rtlCol="0">
            <a:spAutoFit/>
          </a:bodyPr>
          <a:lstStyle/>
          <a:p>
            <a:pPr algn="ctr"/>
            <a:r>
              <a:rPr lang="en-US" sz="2800" b="1" dirty="0"/>
              <a:t>Modeling to a database</a:t>
            </a:r>
          </a:p>
          <a:p>
            <a:pPr algn="ctr"/>
            <a:r>
              <a:rPr lang="en-US" sz="2800" dirty="0"/>
              <a:t>Decide which XML elements/metadata properties to use as fields</a:t>
            </a:r>
          </a:p>
          <a:p>
            <a:pPr algn="ctr"/>
            <a:r>
              <a:rPr lang="en-US" sz="2800" dirty="0"/>
              <a:t>Decide what type of data can go in those fields </a:t>
            </a:r>
          </a:p>
          <a:p>
            <a:pPr algn="ctr"/>
            <a:r>
              <a:rPr lang="en-US" sz="2800" dirty="0"/>
              <a:t>Decide how the fields will related to each other</a:t>
            </a:r>
          </a:p>
          <a:p>
            <a:pPr algn="ctr"/>
            <a:r>
              <a:rPr lang="en-US" sz="2800" dirty="0"/>
              <a:t>Decide how to design and label those fields for the user </a:t>
            </a:r>
          </a:p>
        </p:txBody>
      </p:sp>
    </p:spTree>
    <p:extLst>
      <p:ext uri="{BB962C8B-B14F-4D97-AF65-F5344CB8AC3E}">
        <p14:creationId xmlns:p14="http://schemas.microsoft.com/office/powerpoint/2010/main" val="377789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F93AD02C-D93C-A842-9755-2F9EC599CE8F}"/>
              </a:ext>
            </a:extLst>
          </p:cNvPr>
          <p:cNvPicPr>
            <a:picLocks noChangeAspect="1"/>
          </p:cNvPicPr>
          <p:nvPr/>
        </p:nvPicPr>
        <p:blipFill>
          <a:blip r:embed="rId3"/>
          <a:stretch>
            <a:fillRect/>
          </a:stretch>
        </p:blipFill>
        <p:spPr>
          <a:xfrm>
            <a:off x="-1" y="680799"/>
            <a:ext cx="12818297" cy="4949980"/>
          </a:xfrm>
          <a:prstGeom prst="rect">
            <a:avLst/>
          </a:prstGeom>
        </p:spPr>
      </p:pic>
    </p:spTree>
    <p:extLst>
      <p:ext uri="{BB962C8B-B14F-4D97-AF65-F5344CB8AC3E}">
        <p14:creationId xmlns:p14="http://schemas.microsoft.com/office/powerpoint/2010/main" val="115429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ar wars a new hope">
            <a:extLst>
              <a:ext uri="{FF2B5EF4-FFF2-40B4-BE49-F238E27FC236}">
                <a16:creationId xmlns:a16="http://schemas.microsoft.com/office/drawing/2014/main" id="{F41D17E7-AAD5-DD4D-9685-A248B3FE3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736" y="489711"/>
            <a:ext cx="39116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5316308-282C-084F-8E0A-1996D9AFAB71}"/>
              </a:ext>
            </a:extLst>
          </p:cNvPr>
          <p:cNvSpPr/>
          <p:nvPr/>
        </p:nvSpPr>
        <p:spPr>
          <a:xfrm>
            <a:off x="6094439" y="611213"/>
            <a:ext cx="4658905" cy="5632311"/>
          </a:xfrm>
          <a:prstGeom prst="rect">
            <a:avLst/>
          </a:prstGeom>
        </p:spPr>
        <p:txBody>
          <a:bodyPr wrap="square">
            <a:spAutoFit/>
          </a:bodyPr>
          <a:lstStyle/>
          <a:p>
            <a:r>
              <a:rPr lang="en-US" sz="2000" b="1" dirty="0">
                <a:solidFill>
                  <a:srgbClr val="0070C0"/>
                </a:solidFill>
              </a:rPr>
              <a:t>Title: Star Wars</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Original </a:t>
            </a:r>
          </a:p>
          <a:p>
            <a:endParaRPr lang="en-US" sz="2000" b="1" dirty="0">
              <a:solidFill>
                <a:srgbClr val="0070C0"/>
              </a:solidFill>
            </a:endParaRPr>
          </a:p>
          <a:p>
            <a:r>
              <a:rPr lang="en-US" sz="2000" b="1" dirty="0">
                <a:solidFill>
                  <a:srgbClr val="0070C0"/>
                </a:solidFill>
              </a:rPr>
              <a:t>Title: Star Wars: A New Hope</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Revised </a:t>
            </a:r>
          </a:p>
          <a:p>
            <a:endParaRPr lang="en-US" sz="2000" b="1" dirty="0">
              <a:solidFill>
                <a:srgbClr val="0070C0"/>
              </a:solidFill>
            </a:endParaRPr>
          </a:p>
          <a:p>
            <a:r>
              <a:rPr lang="en-US" sz="2000" b="1" dirty="0">
                <a:solidFill>
                  <a:srgbClr val="0070C0"/>
                </a:solidFill>
              </a:rPr>
              <a:t>Title: A New Hope</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Alternate </a:t>
            </a:r>
          </a:p>
          <a:p>
            <a:endParaRPr lang="en-US" sz="2000" b="1" dirty="0">
              <a:solidFill>
                <a:srgbClr val="0070C0"/>
              </a:solidFill>
            </a:endParaRPr>
          </a:p>
          <a:p>
            <a:r>
              <a:rPr lang="en-US" sz="2000" b="1" dirty="0">
                <a:solidFill>
                  <a:srgbClr val="0070C0"/>
                </a:solidFill>
              </a:rPr>
              <a:t>Title: Star Wars</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Series</a:t>
            </a:r>
          </a:p>
          <a:p>
            <a:endParaRPr lang="en-US" sz="2000" b="1" dirty="0">
              <a:solidFill>
                <a:srgbClr val="0070C0"/>
              </a:solidFill>
            </a:endParaRPr>
          </a:p>
          <a:p>
            <a:r>
              <a:rPr lang="en-US" sz="2000" b="1" dirty="0">
                <a:solidFill>
                  <a:srgbClr val="0070C0"/>
                </a:solidFill>
              </a:rPr>
              <a:t>Title: A New Hope</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Episode</a:t>
            </a:r>
          </a:p>
          <a:p>
            <a:endParaRPr lang="en-US" sz="2000" b="1" dirty="0">
              <a:solidFill>
                <a:srgbClr val="0070C0"/>
              </a:solidFill>
            </a:endParaRPr>
          </a:p>
          <a:p>
            <a:r>
              <a:rPr lang="en-US" sz="2000" b="1" dirty="0">
                <a:solidFill>
                  <a:srgbClr val="0070C0"/>
                </a:solidFill>
              </a:rPr>
              <a:t>Title: IV</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Episode Number</a:t>
            </a:r>
          </a:p>
          <a:p>
            <a:endParaRPr lang="en-US" sz="2000" b="1" dirty="0">
              <a:solidFill>
                <a:srgbClr val="0070C0"/>
              </a:solidFill>
            </a:endParaRPr>
          </a:p>
        </p:txBody>
      </p:sp>
    </p:spTree>
    <p:extLst>
      <p:ext uri="{BB962C8B-B14F-4D97-AF65-F5344CB8AC3E}">
        <p14:creationId xmlns:p14="http://schemas.microsoft.com/office/powerpoint/2010/main" val="393815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ar wars a new hope">
            <a:extLst>
              <a:ext uri="{FF2B5EF4-FFF2-40B4-BE49-F238E27FC236}">
                <a16:creationId xmlns:a16="http://schemas.microsoft.com/office/drawing/2014/main" id="{F41D17E7-AAD5-DD4D-9685-A248B3FE3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736" y="489711"/>
            <a:ext cx="3911600" cy="553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2B2669-04A9-4F4B-9A5A-CFFB1268352D}"/>
              </a:ext>
            </a:extLst>
          </p:cNvPr>
          <p:cNvSpPr/>
          <p:nvPr/>
        </p:nvSpPr>
        <p:spPr>
          <a:xfrm>
            <a:off x="5628290" y="144379"/>
            <a:ext cx="5817476" cy="2803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SERIES TABLE</a:t>
            </a:r>
          </a:p>
          <a:p>
            <a:pPr algn="ctr"/>
            <a:r>
              <a:rPr lang="en-US" dirty="0"/>
              <a:t>Series Title: Star Wars</a:t>
            </a:r>
          </a:p>
          <a:p>
            <a:pPr algn="ctr"/>
            <a:endParaRPr lang="en-US" dirty="0"/>
          </a:p>
          <a:p>
            <a:pPr algn="ctr"/>
            <a:r>
              <a:rPr lang="en-US" dirty="0"/>
              <a:t>Series Description: an American epic space opera media franchise created by George Lucas</a:t>
            </a:r>
          </a:p>
          <a:p>
            <a:pPr algn="ctr"/>
            <a:endParaRPr lang="en-US" dirty="0"/>
          </a:p>
          <a:p>
            <a:pPr algn="ctr"/>
            <a:r>
              <a:rPr lang="en-US" dirty="0"/>
              <a:t>Titles: </a:t>
            </a:r>
          </a:p>
          <a:p>
            <a:pPr algn="ctr"/>
            <a:r>
              <a:rPr lang="en-US" dirty="0"/>
              <a:t>A New Hope</a:t>
            </a:r>
          </a:p>
          <a:p>
            <a:pPr algn="ctr"/>
            <a:r>
              <a:rPr lang="en-US" dirty="0"/>
              <a:t>The Empire Strikes Back </a:t>
            </a:r>
          </a:p>
          <a:p>
            <a:pPr algn="ctr"/>
            <a:r>
              <a:rPr lang="en-US" b="1" dirty="0">
                <a:solidFill>
                  <a:srgbClr val="FFC000"/>
                </a:solidFill>
              </a:rPr>
              <a:t>Return of the Jedi</a:t>
            </a:r>
          </a:p>
        </p:txBody>
      </p:sp>
      <p:sp>
        <p:nvSpPr>
          <p:cNvPr id="5" name="Rectangle 4">
            <a:extLst>
              <a:ext uri="{FF2B5EF4-FFF2-40B4-BE49-F238E27FC236}">
                <a16:creationId xmlns:a16="http://schemas.microsoft.com/office/drawing/2014/main" id="{CDD4BC9C-CA08-F143-9A79-4D540965D31C}"/>
              </a:ext>
            </a:extLst>
          </p:cNvPr>
          <p:cNvSpPr/>
          <p:nvPr/>
        </p:nvSpPr>
        <p:spPr>
          <a:xfrm>
            <a:off x="5628290" y="3595195"/>
            <a:ext cx="5817476" cy="2458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PROGRAM TABLE</a:t>
            </a:r>
          </a:p>
          <a:p>
            <a:pPr algn="ctr"/>
            <a:endParaRPr lang="en-US" dirty="0"/>
          </a:p>
          <a:p>
            <a:pPr algn="ctr"/>
            <a:endParaRPr lang="en-US" dirty="0"/>
          </a:p>
          <a:p>
            <a:pPr algn="ctr"/>
            <a:r>
              <a:rPr lang="en-US" dirty="0"/>
              <a:t>Program Title: </a:t>
            </a:r>
            <a:r>
              <a:rPr lang="en-US" b="1" dirty="0">
                <a:solidFill>
                  <a:srgbClr val="FFC000"/>
                </a:solidFill>
              </a:rPr>
              <a:t>Return of the Jedi</a:t>
            </a:r>
          </a:p>
          <a:p>
            <a:pPr algn="ctr"/>
            <a:r>
              <a:rPr lang="en-US" dirty="0"/>
              <a:t>Program Description: A 1983 American epic space-opera film written and directed by George Lucas</a:t>
            </a:r>
          </a:p>
        </p:txBody>
      </p:sp>
      <p:cxnSp>
        <p:nvCxnSpPr>
          <p:cNvPr id="19" name="Curved Connector 18">
            <a:extLst>
              <a:ext uri="{FF2B5EF4-FFF2-40B4-BE49-F238E27FC236}">
                <a16:creationId xmlns:a16="http://schemas.microsoft.com/office/drawing/2014/main" id="{5609128A-F7F5-2C4F-B135-6AA2C0B9105B}"/>
              </a:ext>
            </a:extLst>
          </p:cNvPr>
          <p:cNvCxnSpPr>
            <a:cxnSpLocks/>
          </p:cNvCxnSpPr>
          <p:nvPr/>
        </p:nvCxnSpPr>
        <p:spPr>
          <a:xfrm rot="16200000" flipH="1">
            <a:off x="8187698" y="3567570"/>
            <a:ext cx="2137195" cy="898358"/>
          </a:xfrm>
          <a:prstGeom prst="curvedConnector3">
            <a:avLst>
              <a:gd name="adj1" fmla="val 50000"/>
            </a:avLst>
          </a:prstGeom>
          <a:ln w="539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5528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35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5581C40-B027-2442-BEC5-2A3151F081C4}"/>
              </a:ext>
            </a:extLst>
          </p:cNvPr>
          <p:cNvPicPr>
            <a:picLocks noChangeAspect="1"/>
          </p:cNvPicPr>
          <p:nvPr/>
        </p:nvPicPr>
        <p:blipFill>
          <a:blip r:embed="rId2"/>
          <a:stretch>
            <a:fillRect/>
          </a:stretch>
        </p:blipFill>
        <p:spPr>
          <a:xfrm>
            <a:off x="8283575" y="4651162"/>
            <a:ext cx="2432050" cy="1270942"/>
          </a:xfrm>
          <a:prstGeom prst="rect">
            <a:avLst/>
          </a:prstGeom>
        </p:spPr>
      </p:pic>
      <p:pic>
        <p:nvPicPr>
          <p:cNvPr id="1032" name="Picture 8" descr="Image result for cpb">
            <a:extLst>
              <a:ext uri="{FF2B5EF4-FFF2-40B4-BE49-F238E27FC236}">
                <a16:creationId xmlns:a16="http://schemas.microsoft.com/office/drawing/2014/main" id="{DC7B204C-1099-154D-A002-F56EA3B38A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613"/>
          <a:stretch/>
        </p:blipFill>
        <p:spPr bwMode="auto">
          <a:xfrm>
            <a:off x="8437010" y="851103"/>
            <a:ext cx="3205598" cy="3040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66EF39-2FE7-3944-881D-8CF2765943AE}"/>
              </a:ext>
            </a:extLst>
          </p:cNvPr>
          <p:cNvPicPr>
            <a:picLocks noChangeAspect="1"/>
          </p:cNvPicPr>
          <p:nvPr/>
        </p:nvPicPr>
        <p:blipFill>
          <a:blip r:embed="rId2"/>
          <a:stretch>
            <a:fillRect/>
          </a:stretch>
        </p:blipFill>
        <p:spPr>
          <a:xfrm>
            <a:off x="8283575" y="4651162"/>
            <a:ext cx="2432050" cy="1270942"/>
          </a:xfrm>
          <a:prstGeom prst="rect">
            <a:avLst/>
          </a:prstGeom>
        </p:spPr>
      </p:pic>
      <p:pic>
        <p:nvPicPr>
          <p:cNvPr id="10" name="Picture 8" descr="Image result for cpb">
            <a:extLst>
              <a:ext uri="{FF2B5EF4-FFF2-40B4-BE49-F238E27FC236}">
                <a16:creationId xmlns:a16="http://schemas.microsoft.com/office/drawing/2014/main" id="{F0567D85-83D4-6D45-A9F1-A3A919C05F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613"/>
          <a:stretch/>
        </p:blipFill>
        <p:spPr bwMode="auto">
          <a:xfrm>
            <a:off x="8437010" y="851103"/>
            <a:ext cx="3205598" cy="30405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03795C34-FB45-7A4C-80CA-49487E4C4196}"/>
              </a:ext>
            </a:extLst>
          </p:cNvPr>
          <p:cNvPicPr>
            <a:picLocks noChangeAspect="1"/>
          </p:cNvPicPr>
          <p:nvPr/>
        </p:nvPicPr>
        <p:blipFill>
          <a:blip r:embed="rId4"/>
          <a:stretch>
            <a:fillRect/>
          </a:stretch>
        </p:blipFill>
        <p:spPr>
          <a:xfrm>
            <a:off x="754844" y="976627"/>
            <a:ext cx="6325190" cy="1321866"/>
          </a:xfrm>
          <a:prstGeom prst="rect">
            <a:avLst/>
          </a:prstGeom>
        </p:spPr>
      </p:pic>
      <p:pic>
        <p:nvPicPr>
          <p:cNvPr id="12" name="Picture 11" descr="Calendar&#10;&#10;Description automatically generated with low confidence">
            <a:extLst>
              <a:ext uri="{FF2B5EF4-FFF2-40B4-BE49-F238E27FC236}">
                <a16:creationId xmlns:a16="http://schemas.microsoft.com/office/drawing/2014/main" id="{E105F85E-7D49-B34B-91CD-8249EE60382F}"/>
              </a:ext>
            </a:extLst>
          </p:cNvPr>
          <p:cNvPicPr>
            <a:picLocks noChangeAspect="1"/>
          </p:cNvPicPr>
          <p:nvPr/>
        </p:nvPicPr>
        <p:blipFill>
          <a:blip r:embed="rId5"/>
          <a:stretch>
            <a:fillRect/>
          </a:stretch>
        </p:blipFill>
        <p:spPr>
          <a:xfrm>
            <a:off x="850424" y="3428718"/>
            <a:ext cx="5719226" cy="2581595"/>
          </a:xfrm>
          <a:prstGeom prst="rect">
            <a:avLst/>
          </a:prstGeom>
        </p:spPr>
      </p:pic>
      <p:sp>
        <p:nvSpPr>
          <p:cNvPr id="13" name="Rectangle 12">
            <a:extLst>
              <a:ext uri="{FF2B5EF4-FFF2-40B4-BE49-F238E27FC236}">
                <a16:creationId xmlns:a16="http://schemas.microsoft.com/office/drawing/2014/main" id="{9A16703B-96B4-9F48-A746-40B2A752C80F}"/>
              </a:ext>
            </a:extLst>
          </p:cNvPr>
          <p:cNvSpPr/>
          <p:nvPr/>
        </p:nvSpPr>
        <p:spPr>
          <a:xfrm>
            <a:off x="383821" y="2465961"/>
            <a:ext cx="7089180" cy="156661"/>
          </a:xfrm>
          <a:prstGeom prst="rect">
            <a:avLst/>
          </a:prstGeom>
          <a:solidFill>
            <a:srgbClr val="35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40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4358569" y="601864"/>
            <a:ext cx="10747760" cy="4351338"/>
          </a:xfrm>
        </p:spPr>
        <p:txBody>
          <a:bodyPr>
            <a:normAutofit/>
          </a:bodyPr>
          <a:lstStyle/>
          <a:p>
            <a:pPr marL="0" indent="0">
              <a:buNone/>
            </a:pPr>
            <a:r>
              <a:rPr lang="en-US" sz="4400" b="1" dirty="0">
                <a:latin typeface="+mj-lt"/>
              </a:rPr>
              <a:t>Data Types</a:t>
            </a:r>
          </a:p>
        </p:txBody>
      </p:sp>
      <p:graphicFrame>
        <p:nvGraphicFramePr>
          <p:cNvPr id="8" name="TextBox 4">
            <a:extLst>
              <a:ext uri="{FF2B5EF4-FFF2-40B4-BE49-F238E27FC236}">
                <a16:creationId xmlns:a16="http://schemas.microsoft.com/office/drawing/2014/main" id="{9E3DEF88-0352-48E0-8AD9-33241F1ACFB9}"/>
              </a:ext>
            </a:extLst>
          </p:cNvPr>
          <p:cNvGraphicFramePr/>
          <p:nvPr>
            <p:extLst>
              <p:ext uri="{D42A27DB-BD31-4B8C-83A1-F6EECF244321}">
                <p14:modId xmlns:p14="http://schemas.microsoft.com/office/powerpoint/2010/main" val="961302678"/>
              </p:ext>
            </p:extLst>
          </p:nvPr>
        </p:nvGraphicFramePr>
        <p:xfrm>
          <a:off x="2964047" y="1936772"/>
          <a:ext cx="54441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2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4358569" y="601864"/>
            <a:ext cx="10747760" cy="4351338"/>
          </a:xfrm>
        </p:spPr>
        <p:txBody>
          <a:bodyPr>
            <a:normAutofit/>
          </a:bodyPr>
          <a:lstStyle/>
          <a:p>
            <a:pPr marL="0" indent="0">
              <a:buNone/>
            </a:pPr>
            <a:r>
              <a:rPr lang="en-US" sz="4400" b="1" dirty="0">
                <a:latin typeface="+mj-lt"/>
              </a:rPr>
              <a:t>Data Types</a:t>
            </a:r>
          </a:p>
        </p:txBody>
      </p:sp>
      <p:graphicFrame>
        <p:nvGraphicFramePr>
          <p:cNvPr id="8" name="TextBox 4">
            <a:extLst>
              <a:ext uri="{FF2B5EF4-FFF2-40B4-BE49-F238E27FC236}">
                <a16:creationId xmlns:a16="http://schemas.microsoft.com/office/drawing/2014/main" id="{9E3DEF88-0352-48E0-8AD9-33241F1ACFB9}"/>
              </a:ext>
            </a:extLst>
          </p:cNvPr>
          <p:cNvGraphicFramePr/>
          <p:nvPr/>
        </p:nvGraphicFramePr>
        <p:xfrm>
          <a:off x="2964047" y="1936772"/>
          <a:ext cx="54441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3ED6E99-0A03-CE46-8341-39E0CB081F56}"/>
              </a:ext>
            </a:extLst>
          </p:cNvPr>
          <p:cNvSpPr/>
          <p:nvPr/>
        </p:nvSpPr>
        <p:spPr>
          <a:xfrm>
            <a:off x="1636294" y="2853733"/>
            <a:ext cx="8630653" cy="3621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 don’t know what kind of data I might want in this field, so I’m going to allow anything!"</a:t>
            </a:r>
          </a:p>
        </p:txBody>
      </p:sp>
    </p:spTree>
    <p:extLst>
      <p:ext uri="{BB962C8B-B14F-4D97-AF65-F5344CB8AC3E}">
        <p14:creationId xmlns:p14="http://schemas.microsoft.com/office/powerpoint/2010/main" val="337420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4358569" y="601864"/>
            <a:ext cx="10747760" cy="4351338"/>
          </a:xfrm>
        </p:spPr>
        <p:txBody>
          <a:bodyPr>
            <a:normAutofit/>
          </a:bodyPr>
          <a:lstStyle/>
          <a:p>
            <a:pPr marL="0" indent="0">
              <a:buNone/>
            </a:pPr>
            <a:r>
              <a:rPr lang="en-US" sz="4400" b="1" dirty="0">
                <a:latin typeface="+mj-lt"/>
              </a:rPr>
              <a:t>Data Types</a:t>
            </a:r>
          </a:p>
        </p:txBody>
      </p:sp>
      <p:graphicFrame>
        <p:nvGraphicFramePr>
          <p:cNvPr id="8" name="TextBox 4">
            <a:extLst>
              <a:ext uri="{FF2B5EF4-FFF2-40B4-BE49-F238E27FC236}">
                <a16:creationId xmlns:a16="http://schemas.microsoft.com/office/drawing/2014/main" id="{9E3DEF88-0352-48E0-8AD9-33241F1ACFB9}"/>
              </a:ext>
            </a:extLst>
          </p:cNvPr>
          <p:cNvGraphicFramePr/>
          <p:nvPr>
            <p:extLst>
              <p:ext uri="{D42A27DB-BD31-4B8C-83A1-F6EECF244321}">
                <p14:modId xmlns:p14="http://schemas.microsoft.com/office/powerpoint/2010/main" val="1497270625"/>
              </p:ext>
            </p:extLst>
          </p:nvPr>
        </p:nvGraphicFramePr>
        <p:xfrm>
          <a:off x="2964047" y="1936772"/>
          <a:ext cx="54441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3ED6E99-0A03-CE46-8341-39E0CB081F56}"/>
              </a:ext>
            </a:extLst>
          </p:cNvPr>
          <p:cNvSpPr/>
          <p:nvPr/>
        </p:nvSpPr>
        <p:spPr>
          <a:xfrm>
            <a:off x="1650361" y="2839453"/>
            <a:ext cx="8630653" cy="3621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descr="A picture containing graphical user interface&#10;&#10;Description automatically generated">
            <a:extLst>
              <a:ext uri="{FF2B5EF4-FFF2-40B4-BE49-F238E27FC236}">
                <a16:creationId xmlns:a16="http://schemas.microsoft.com/office/drawing/2014/main" id="{2BA54F16-1493-9E4C-88E3-15EF39063F5C}"/>
              </a:ext>
            </a:extLst>
          </p:cNvPr>
          <p:cNvPicPr>
            <a:picLocks noChangeAspect="1"/>
          </p:cNvPicPr>
          <p:nvPr/>
        </p:nvPicPr>
        <p:blipFill>
          <a:blip r:embed="rId8"/>
          <a:stretch>
            <a:fillRect/>
          </a:stretch>
        </p:blipFill>
        <p:spPr>
          <a:xfrm>
            <a:off x="4562307" y="2903486"/>
            <a:ext cx="2518005" cy="3493567"/>
          </a:xfrm>
          <a:prstGeom prst="rect">
            <a:avLst/>
          </a:prstGeom>
        </p:spPr>
      </p:pic>
    </p:spTree>
    <p:extLst>
      <p:ext uri="{BB962C8B-B14F-4D97-AF65-F5344CB8AC3E}">
        <p14:creationId xmlns:p14="http://schemas.microsoft.com/office/powerpoint/2010/main" val="100019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4358569" y="601864"/>
            <a:ext cx="10747760" cy="4351338"/>
          </a:xfrm>
        </p:spPr>
        <p:txBody>
          <a:bodyPr>
            <a:normAutofit/>
          </a:bodyPr>
          <a:lstStyle/>
          <a:p>
            <a:pPr marL="0" indent="0">
              <a:buNone/>
            </a:pPr>
            <a:r>
              <a:rPr lang="en-US" sz="4400" b="1" dirty="0">
                <a:latin typeface="+mj-lt"/>
              </a:rPr>
              <a:t>Data Types</a:t>
            </a:r>
          </a:p>
        </p:txBody>
      </p:sp>
      <p:graphicFrame>
        <p:nvGraphicFramePr>
          <p:cNvPr id="8" name="TextBox 4">
            <a:extLst>
              <a:ext uri="{FF2B5EF4-FFF2-40B4-BE49-F238E27FC236}">
                <a16:creationId xmlns:a16="http://schemas.microsoft.com/office/drawing/2014/main" id="{9E3DEF88-0352-48E0-8AD9-33241F1ACFB9}"/>
              </a:ext>
            </a:extLst>
          </p:cNvPr>
          <p:cNvGraphicFramePr/>
          <p:nvPr>
            <p:extLst>
              <p:ext uri="{D42A27DB-BD31-4B8C-83A1-F6EECF244321}">
                <p14:modId xmlns:p14="http://schemas.microsoft.com/office/powerpoint/2010/main" val="3294208671"/>
              </p:ext>
            </p:extLst>
          </p:nvPr>
        </p:nvGraphicFramePr>
        <p:xfrm>
          <a:off x="2964047" y="1936772"/>
          <a:ext cx="54441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31C1E8A-D70D-EA40-B64F-09A9024DBDB5}"/>
              </a:ext>
            </a:extLst>
          </p:cNvPr>
          <p:cNvSpPr/>
          <p:nvPr/>
        </p:nvSpPr>
        <p:spPr>
          <a:xfrm>
            <a:off x="1650361" y="2839453"/>
            <a:ext cx="8630653" cy="3621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1977-07-10</a:t>
            </a:r>
          </a:p>
        </p:txBody>
      </p:sp>
    </p:spTree>
    <p:extLst>
      <p:ext uri="{BB962C8B-B14F-4D97-AF65-F5344CB8AC3E}">
        <p14:creationId xmlns:p14="http://schemas.microsoft.com/office/powerpoint/2010/main" val="357965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4358569" y="601864"/>
            <a:ext cx="10747760" cy="4351338"/>
          </a:xfrm>
        </p:spPr>
        <p:txBody>
          <a:bodyPr>
            <a:normAutofit/>
          </a:bodyPr>
          <a:lstStyle/>
          <a:p>
            <a:pPr marL="0" indent="0">
              <a:buNone/>
            </a:pPr>
            <a:r>
              <a:rPr lang="en-US" sz="4400" b="1" dirty="0">
                <a:latin typeface="+mj-lt"/>
              </a:rPr>
              <a:t>Data Types</a:t>
            </a:r>
          </a:p>
        </p:txBody>
      </p:sp>
      <p:graphicFrame>
        <p:nvGraphicFramePr>
          <p:cNvPr id="8" name="TextBox 4">
            <a:extLst>
              <a:ext uri="{FF2B5EF4-FFF2-40B4-BE49-F238E27FC236}">
                <a16:creationId xmlns:a16="http://schemas.microsoft.com/office/drawing/2014/main" id="{9E3DEF88-0352-48E0-8AD9-33241F1ACFB9}"/>
              </a:ext>
            </a:extLst>
          </p:cNvPr>
          <p:cNvGraphicFramePr/>
          <p:nvPr>
            <p:extLst>
              <p:ext uri="{D42A27DB-BD31-4B8C-83A1-F6EECF244321}">
                <p14:modId xmlns:p14="http://schemas.microsoft.com/office/powerpoint/2010/main" val="1913675391"/>
              </p:ext>
            </p:extLst>
          </p:nvPr>
        </p:nvGraphicFramePr>
        <p:xfrm>
          <a:off x="2964047" y="1936772"/>
          <a:ext cx="54441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31C1E8A-D70D-EA40-B64F-09A9024DBDB5}"/>
              </a:ext>
            </a:extLst>
          </p:cNvPr>
          <p:cNvSpPr/>
          <p:nvPr/>
        </p:nvSpPr>
        <p:spPr>
          <a:xfrm>
            <a:off x="1650361" y="2839453"/>
            <a:ext cx="8630653" cy="3621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data in this field may include letters, numbers, special characters, the dash symbol, or the number sign, and will be interpreted as text by the database</a:t>
            </a:r>
          </a:p>
        </p:txBody>
      </p:sp>
    </p:spTree>
    <p:extLst>
      <p:ext uri="{BB962C8B-B14F-4D97-AF65-F5344CB8AC3E}">
        <p14:creationId xmlns:p14="http://schemas.microsoft.com/office/powerpoint/2010/main" val="36209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4358569" y="601864"/>
            <a:ext cx="10747760" cy="4351338"/>
          </a:xfrm>
        </p:spPr>
        <p:txBody>
          <a:bodyPr>
            <a:normAutofit/>
          </a:bodyPr>
          <a:lstStyle/>
          <a:p>
            <a:pPr marL="0" indent="0">
              <a:buNone/>
            </a:pPr>
            <a:r>
              <a:rPr lang="en-US" sz="4400" b="1" dirty="0">
                <a:latin typeface="+mj-lt"/>
              </a:rPr>
              <a:t>Data Types</a:t>
            </a:r>
          </a:p>
        </p:txBody>
      </p:sp>
      <p:graphicFrame>
        <p:nvGraphicFramePr>
          <p:cNvPr id="8" name="TextBox 4">
            <a:extLst>
              <a:ext uri="{FF2B5EF4-FFF2-40B4-BE49-F238E27FC236}">
                <a16:creationId xmlns:a16="http://schemas.microsoft.com/office/drawing/2014/main" id="{9E3DEF88-0352-48E0-8AD9-33241F1ACFB9}"/>
              </a:ext>
            </a:extLst>
          </p:cNvPr>
          <p:cNvGraphicFramePr/>
          <p:nvPr>
            <p:extLst>
              <p:ext uri="{D42A27DB-BD31-4B8C-83A1-F6EECF244321}">
                <p14:modId xmlns:p14="http://schemas.microsoft.com/office/powerpoint/2010/main" val="805457488"/>
              </p:ext>
            </p:extLst>
          </p:nvPr>
        </p:nvGraphicFramePr>
        <p:xfrm>
          <a:off x="2964047" y="1936772"/>
          <a:ext cx="54441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31C1E8A-D70D-EA40-B64F-09A9024DBDB5}"/>
              </a:ext>
            </a:extLst>
          </p:cNvPr>
          <p:cNvSpPr/>
          <p:nvPr/>
        </p:nvSpPr>
        <p:spPr>
          <a:xfrm>
            <a:off x="1650361" y="2839453"/>
            <a:ext cx="8630653" cy="3621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123456.78</a:t>
            </a:r>
          </a:p>
        </p:txBody>
      </p:sp>
    </p:spTree>
    <p:extLst>
      <p:ext uri="{BB962C8B-B14F-4D97-AF65-F5344CB8AC3E}">
        <p14:creationId xmlns:p14="http://schemas.microsoft.com/office/powerpoint/2010/main" val="1829173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ile, document Free Icon of Garden stroke">
            <a:extLst>
              <a:ext uri="{FF2B5EF4-FFF2-40B4-BE49-F238E27FC236}">
                <a16:creationId xmlns:a16="http://schemas.microsoft.com/office/drawing/2014/main" id="{211FFC34-FD05-D74F-8D62-143746887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 y="218943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 document Free Icon of Garden stroke">
            <a:extLst>
              <a:ext uri="{FF2B5EF4-FFF2-40B4-BE49-F238E27FC236}">
                <a16:creationId xmlns:a16="http://schemas.microsoft.com/office/drawing/2014/main" id="{429E56A3-BC5F-2644-A644-5A616A8CC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455" y="218943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A3CB515-FAB9-A642-96B8-FB5D1CC4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26" y="623447"/>
            <a:ext cx="2360448" cy="14445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F614C3BD-417E-4742-A9BB-B6930F0FF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010" y="623447"/>
            <a:ext cx="2444531" cy="14960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atabase Icon – Free Download, PNG and Vector">
            <a:extLst>
              <a:ext uri="{FF2B5EF4-FFF2-40B4-BE49-F238E27FC236}">
                <a16:creationId xmlns:a16="http://schemas.microsoft.com/office/drawing/2014/main" id="{77486BEC-32D8-8D45-A223-92025D235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690" y="988338"/>
            <a:ext cx="5472527" cy="547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2FDC7E-615A-E440-916C-0F20022DF3F1}"/>
              </a:ext>
            </a:extLst>
          </p:cNvPr>
          <p:cNvSpPr txBox="1"/>
          <p:nvPr/>
        </p:nvSpPr>
        <p:spPr>
          <a:xfrm>
            <a:off x="4821895" y="1320014"/>
            <a:ext cx="1826719" cy="553998"/>
          </a:xfrm>
          <a:prstGeom prst="rect">
            <a:avLst/>
          </a:prstGeom>
          <a:noFill/>
        </p:spPr>
        <p:txBody>
          <a:bodyPr wrap="none" rtlCol="0">
            <a:spAutoFit/>
          </a:bodyPr>
          <a:lstStyle/>
          <a:p>
            <a:r>
              <a:rPr lang="en-US" sz="3000" b="1" dirty="0"/>
              <a:t>DATABASE</a:t>
            </a:r>
          </a:p>
        </p:txBody>
      </p:sp>
      <p:cxnSp>
        <p:nvCxnSpPr>
          <p:cNvPr id="11" name="Straight Arrow Connector 10">
            <a:extLst>
              <a:ext uri="{FF2B5EF4-FFF2-40B4-BE49-F238E27FC236}">
                <a16:creationId xmlns:a16="http://schemas.microsoft.com/office/drawing/2014/main" id="{24109167-0187-274E-A3E4-6A459E3A2578}"/>
              </a:ext>
            </a:extLst>
          </p:cNvPr>
          <p:cNvCxnSpPr>
            <a:cxnSpLocks/>
          </p:cNvCxnSpPr>
          <p:nvPr/>
        </p:nvCxnSpPr>
        <p:spPr>
          <a:xfrm>
            <a:off x="2746453" y="3752194"/>
            <a:ext cx="673593" cy="0"/>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5B5631-20F9-0C43-85E4-2F5ADFB9BF5E}"/>
              </a:ext>
            </a:extLst>
          </p:cNvPr>
          <p:cNvCxnSpPr>
            <a:cxnSpLocks/>
          </p:cNvCxnSpPr>
          <p:nvPr/>
        </p:nvCxnSpPr>
        <p:spPr>
          <a:xfrm>
            <a:off x="8159499" y="3803429"/>
            <a:ext cx="673593" cy="0"/>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81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568944" y="1378183"/>
            <a:ext cx="10515600" cy="4351338"/>
          </a:xfrm>
        </p:spPr>
        <p:txBody>
          <a:bodyPr>
            <a:normAutofit/>
          </a:bodyPr>
          <a:lstStyle/>
          <a:p>
            <a:pPr marL="0" indent="0" algn="ctr">
              <a:buNone/>
            </a:pPr>
            <a:r>
              <a:rPr lang="en-US" sz="4400" b="1" dirty="0">
                <a:latin typeface="+mj-lt"/>
              </a:rPr>
              <a:t>Case Study: RPI’s Harkness Sports Films</a:t>
            </a:r>
          </a:p>
          <a:p>
            <a:pPr marL="0" indent="0" algn="ctr">
              <a:buNone/>
            </a:pPr>
            <a:endParaRPr lang="en-US" sz="4400" b="1" dirty="0">
              <a:latin typeface="+mj-lt"/>
            </a:endParaRPr>
          </a:p>
          <a:p>
            <a:pPr marL="0" indent="0" algn="ctr">
              <a:buNone/>
            </a:pPr>
            <a:r>
              <a:rPr lang="en-US" sz="3000" b="1" dirty="0">
                <a:latin typeface="+mj-lt"/>
              </a:rPr>
              <a:t>Contributed by Tammy </a:t>
            </a:r>
            <a:r>
              <a:rPr lang="en-US" sz="3000" b="1" dirty="0" err="1">
                <a:latin typeface="+mj-lt"/>
              </a:rPr>
              <a:t>Goebert</a:t>
            </a:r>
            <a:r>
              <a:rPr lang="en-US" sz="3000" b="1" dirty="0">
                <a:latin typeface="+mj-lt"/>
              </a:rPr>
              <a:t>, Preservation and Access Archivist for Institute Archives and Special Collections at Rensselaer Polytechnic Institute</a:t>
            </a:r>
          </a:p>
        </p:txBody>
      </p:sp>
    </p:spTree>
    <p:extLst>
      <p:ext uri="{BB962C8B-B14F-4D97-AF65-F5344CB8AC3E}">
        <p14:creationId xmlns:p14="http://schemas.microsoft.com/office/powerpoint/2010/main" val="880612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74326FD5-44D0-274B-A6EC-B52F8C2CA11D}"/>
              </a:ext>
            </a:extLst>
          </p:cNvPr>
          <p:cNvSpPr>
            <a:spLocks noGrp="1"/>
          </p:cNvSpPr>
          <p:nvPr>
            <p:ph type="ctrTitle"/>
          </p:nvPr>
        </p:nvSpPr>
        <p:spPr>
          <a:xfrm>
            <a:off x="5638801" y="3429000"/>
            <a:ext cx="6404570" cy="2889114"/>
          </a:xfrm>
        </p:spPr>
        <p:txBody>
          <a:bodyPr anchor="b">
            <a:normAutofit/>
          </a:bodyPr>
          <a:lstStyle/>
          <a:p>
            <a:pPr algn="l"/>
            <a:r>
              <a:rPr lang="en-US" sz="4000" b="1" dirty="0" err="1">
                <a:solidFill>
                  <a:schemeClr val="bg1"/>
                </a:solidFill>
              </a:rPr>
              <a:t>rebecca_fraimow@wgbh.org</a:t>
            </a:r>
            <a:endParaRPr lang="en-US" sz="4000" b="1" dirty="0">
              <a:solidFill>
                <a:schemeClr val="bg1"/>
              </a:solidFill>
            </a:endParaRPr>
          </a:p>
        </p:txBody>
      </p:sp>
      <p:sp>
        <p:nvSpPr>
          <p:cNvPr id="11" name="Content Placeholder 2">
            <a:extLst>
              <a:ext uri="{FF2B5EF4-FFF2-40B4-BE49-F238E27FC236}">
                <a16:creationId xmlns:a16="http://schemas.microsoft.com/office/drawing/2014/main" id="{06A91E66-43C1-8249-BA47-8C9C3327413C}"/>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Questions?</a:t>
            </a:r>
          </a:p>
        </p:txBody>
      </p:sp>
      <p:sp>
        <p:nvSpPr>
          <p:cNvPr id="8" name="Content Placeholder 2">
            <a:extLst>
              <a:ext uri="{FF2B5EF4-FFF2-40B4-BE49-F238E27FC236}">
                <a16:creationId xmlns:a16="http://schemas.microsoft.com/office/drawing/2014/main" id="{FC22B745-6B86-A54E-8BF2-51AE650DFF02}"/>
              </a:ext>
            </a:extLst>
          </p:cNvPr>
          <p:cNvSpPr txBox="1">
            <a:spLocks/>
          </p:cNvSpPr>
          <p:nvPr/>
        </p:nvSpPr>
        <p:spPr>
          <a:xfrm>
            <a:off x="6321412" y="945694"/>
            <a:ext cx="5181600" cy="45415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chemeClr val="bg1"/>
                </a:solidFill>
                <a:latin typeface="+mj-lt"/>
              </a:rPr>
              <a:t>Thanks for joining us!</a:t>
            </a:r>
          </a:p>
          <a:p>
            <a:endParaRPr lang="en-US" sz="4400" b="1" dirty="0">
              <a:solidFill>
                <a:schemeClr val="bg1"/>
              </a:solidFill>
              <a:latin typeface="+mj-lt"/>
            </a:endParaRPr>
          </a:p>
          <a:p>
            <a:r>
              <a:rPr lang="en-US" sz="4400" b="1" dirty="0">
                <a:solidFill>
                  <a:schemeClr val="bg1"/>
                </a:solidFill>
                <a:latin typeface="+mj-lt"/>
              </a:rPr>
              <a:t>All sessions are available on the course playlist at: </a:t>
            </a:r>
            <a:r>
              <a:rPr lang="en-US" sz="4000" b="1" dirty="0">
                <a:solidFill>
                  <a:srgbClr val="FFC000"/>
                </a:solidFill>
                <a:hlinkClick r:id="rId2" tooltip="https://www.nedcc.org/pbcore-rec">
                  <a:extLst>
                    <a:ext uri="{A12FA001-AC4F-418D-AE19-62706E023703}">
                      <ahyp:hlinkClr xmlns:ahyp="http://schemas.microsoft.com/office/drawing/2018/hyperlinkcolor" val="tx"/>
                    </a:ext>
                  </a:extLst>
                </a:hlinkClick>
              </a:rPr>
              <a:t>https://www.nedcc.org/pbcore-rec</a:t>
            </a:r>
            <a:r>
              <a:rPr lang="en-US" sz="4000" b="1" dirty="0">
                <a:solidFill>
                  <a:srgbClr val="FFC000"/>
                </a:solidFill>
              </a:rPr>
              <a:t> </a:t>
            </a:r>
            <a:endParaRPr lang="en-US" sz="4000" b="1" dirty="0">
              <a:solidFill>
                <a:srgbClr val="FFC000"/>
              </a:solidFill>
              <a:latin typeface="+mj-lt"/>
            </a:endParaRPr>
          </a:p>
        </p:txBody>
      </p:sp>
    </p:spTree>
    <p:extLst>
      <p:ext uri="{BB962C8B-B14F-4D97-AF65-F5344CB8AC3E}">
        <p14:creationId xmlns:p14="http://schemas.microsoft.com/office/powerpoint/2010/main" val="7591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15859"/>
            <a:ext cx="10515600" cy="4351338"/>
          </a:xfrm>
        </p:spPr>
        <p:txBody>
          <a:bodyPr>
            <a:normAutofit/>
          </a:bodyPr>
          <a:lstStyle/>
          <a:p>
            <a:pPr marL="0" indent="0" algn="ctr">
              <a:buNone/>
            </a:pPr>
            <a:r>
              <a:rPr lang="en-US" sz="4400" b="1" dirty="0">
                <a:latin typeface="+mj-lt"/>
              </a:rPr>
              <a:t>What is a metadata mapping and why is it important? </a:t>
            </a:r>
          </a:p>
        </p:txBody>
      </p:sp>
    </p:spTree>
    <p:extLst>
      <p:ext uri="{BB962C8B-B14F-4D97-AF65-F5344CB8AC3E}">
        <p14:creationId xmlns:p14="http://schemas.microsoft.com/office/powerpoint/2010/main" val="238282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15859"/>
            <a:ext cx="10515600" cy="4351338"/>
          </a:xfrm>
        </p:spPr>
        <p:txBody>
          <a:bodyPr>
            <a:normAutofit/>
          </a:bodyPr>
          <a:lstStyle/>
          <a:p>
            <a:pPr marL="0" indent="0" algn="ctr">
              <a:buNone/>
            </a:pPr>
            <a:r>
              <a:rPr lang="en-US" sz="4400" b="1" dirty="0">
                <a:latin typeface="+mj-lt"/>
              </a:rPr>
              <a:t>What is a metadata mapping and why is it important? </a:t>
            </a:r>
          </a:p>
        </p:txBody>
      </p:sp>
      <p:sp>
        <p:nvSpPr>
          <p:cNvPr id="4" name="TextBox 3">
            <a:extLst>
              <a:ext uri="{FF2B5EF4-FFF2-40B4-BE49-F238E27FC236}">
                <a16:creationId xmlns:a16="http://schemas.microsoft.com/office/drawing/2014/main" id="{F858958D-9913-7A44-BCB4-85C60C0AC060}"/>
              </a:ext>
            </a:extLst>
          </p:cNvPr>
          <p:cNvSpPr txBox="1"/>
          <p:nvPr/>
        </p:nvSpPr>
        <p:spPr>
          <a:xfrm>
            <a:off x="358236" y="3108069"/>
            <a:ext cx="10937015" cy="2677656"/>
          </a:xfrm>
          <a:prstGeom prst="rect">
            <a:avLst/>
          </a:prstGeom>
          <a:noFill/>
        </p:spPr>
        <p:txBody>
          <a:bodyPr wrap="square" rtlCol="0">
            <a:spAutoFit/>
          </a:bodyPr>
          <a:lstStyle/>
          <a:p>
            <a:pPr algn="ctr"/>
            <a:r>
              <a:rPr lang="en-US" sz="2800" b="1" dirty="0"/>
              <a:t>Example 1: </a:t>
            </a:r>
          </a:p>
          <a:p>
            <a:pPr algn="ctr"/>
            <a:r>
              <a:rPr lang="en-US" sz="2800" dirty="0"/>
              <a:t>A public media station is closing and wants to donate their materials to the local university library. The public media station has been cataloging their materials in </a:t>
            </a:r>
            <a:r>
              <a:rPr lang="en-US" sz="2800" dirty="0" err="1"/>
              <a:t>PBCore</a:t>
            </a:r>
            <a:r>
              <a:rPr lang="en-US" sz="2800" dirty="0"/>
              <a:t>, but the library’s catalog is in MARC. If the </a:t>
            </a:r>
            <a:r>
              <a:rPr lang="en-US" sz="2800" dirty="0" err="1"/>
              <a:t>PBCore</a:t>
            </a:r>
            <a:r>
              <a:rPr lang="en-US" sz="2800" dirty="0"/>
              <a:t> fields are mapped to MARC, the library can write a program to transform the data and ingest the records into the catalog system. </a:t>
            </a:r>
          </a:p>
        </p:txBody>
      </p:sp>
    </p:spTree>
    <p:extLst>
      <p:ext uri="{BB962C8B-B14F-4D97-AF65-F5344CB8AC3E}">
        <p14:creationId xmlns:p14="http://schemas.microsoft.com/office/powerpoint/2010/main" val="249925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15859"/>
            <a:ext cx="10515600" cy="4351338"/>
          </a:xfrm>
        </p:spPr>
        <p:txBody>
          <a:bodyPr>
            <a:normAutofit/>
          </a:bodyPr>
          <a:lstStyle/>
          <a:p>
            <a:pPr marL="0" indent="0" algn="ctr">
              <a:buNone/>
            </a:pPr>
            <a:r>
              <a:rPr lang="en-US" sz="4400" b="1" dirty="0">
                <a:latin typeface="+mj-lt"/>
              </a:rPr>
              <a:t>What is a metadata mapping and why is it important? </a:t>
            </a:r>
          </a:p>
        </p:txBody>
      </p:sp>
      <p:sp>
        <p:nvSpPr>
          <p:cNvPr id="4" name="TextBox 3">
            <a:extLst>
              <a:ext uri="{FF2B5EF4-FFF2-40B4-BE49-F238E27FC236}">
                <a16:creationId xmlns:a16="http://schemas.microsoft.com/office/drawing/2014/main" id="{F858958D-9913-7A44-BCB4-85C60C0AC060}"/>
              </a:ext>
            </a:extLst>
          </p:cNvPr>
          <p:cNvSpPr txBox="1"/>
          <p:nvPr/>
        </p:nvSpPr>
        <p:spPr>
          <a:xfrm>
            <a:off x="358236" y="3108069"/>
            <a:ext cx="10937015" cy="2677656"/>
          </a:xfrm>
          <a:prstGeom prst="rect">
            <a:avLst/>
          </a:prstGeom>
          <a:noFill/>
        </p:spPr>
        <p:txBody>
          <a:bodyPr wrap="square" rtlCol="0">
            <a:spAutoFit/>
          </a:bodyPr>
          <a:lstStyle/>
          <a:p>
            <a:pPr algn="ctr"/>
            <a:r>
              <a:rPr lang="en-US" sz="2800" b="1" dirty="0"/>
              <a:t>Example 2: </a:t>
            </a:r>
          </a:p>
          <a:p>
            <a:pPr algn="ctr"/>
            <a:r>
              <a:rPr lang="en-US" sz="2800" dirty="0"/>
              <a:t>An amateur filmmaker has donated their home movies to a local historical society. The filmmaker has a personal system to keep track of their output, and the historical society uses </a:t>
            </a:r>
            <a:r>
              <a:rPr lang="en-US" sz="2800" dirty="0" err="1"/>
              <a:t>PBCore</a:t>
            </a:r>
            <a:r>
              <a:rPr lang="en-US" sz="2800" dirty="0"/>
              <a:t> to catalog moving images. If the historical society creates a mapping from the donor’s system, they can transform and accession their metadata.</a:t>
            </a:r>
          </a:p>
        </p:txBody>
      </p:sp>
    </p:spTree>
    <p:extLst>
      <p:ext uri="{BB962C8B-B14F-4D97-AF65-F5344CB8AC3E}">
        <p14:creationId xmlns:p14="http://schemas.microsoft.com/office/powerpoint/2010/main" val="373649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8441"/>
            <a:ext cx="10515600" cy="4351338"/>
          </a:xfrm>
        </p:spPr>
        <p:txBody>
          <a:bodyPr>
            <a:normAutofit/>
          </a:bodyPr>
          <a:lstStyle/>
          <a:p>
            <a:pPr marL="0" indent="0" algn="ctr">
              <a:buNone/>
            </a:pPr>
            <a:r>
              <a:rPr lang="en-US" sz="3000" b="1" dirty="0">
                <a:latin typeface="+mj-lt"/>
              </a:rPr>
              <a:t>The same data can be expressed in many different ways </a:t>
            </a:r>
          </a:p>
        </p:txBody>
      </p:sp>
      <p:pic>
        <p:nvPicPr>
          <p:cNvPr id="5" name="Picture 4" descr="A black and white document&#10;&#10;Description automatically generated with low confidence">
            <a:extLst>
              <a:ext uri="{FF2B5EF4-FFF2-40B4-BE49-F238E27FC236}">
                <a16:creationId xmlns:a16="http://schemas.microsoft.com/office/drawing/2014/main" id="{8EED04FF-D41A-FF40-B5D2-921E08DEC610}"/>
              </a:ext>
            </a:extLst>
          </p:cNvPr>
          <p:cNvPicPr>
            <a:picLocks noChangeAspect="1"/>
          </p:cNvPicPr>
          <p:nvPr/>
        </p:nvPicPr>
        <p:blipFill>
          <a:blip r:embed="rId3"/>
          <a:stretch>
            <a:fillRect/>
          </a:stretch>
        </p:blipFill>
        <p:spPr>
          <a:xfrm>
            <a:off x="1956215" y="642351"/>
            <a:ext cx="8279569" cy="9128197"/>
          </a:xfrm>
          <a:prstGeom prst="rect">
            <a:avLst/>
          </a:prstGeom>
        </p:spPr>
      </p:pic>
    </p:spTree>
    <p:extLst>
      <p:ext uri="{BB962C8B-B14F-4D97-AF65-F5344CB8AC3E}">
        <p14:creationId xmlns:p14="http://schemas.microsoft.com/office/powerpoint/2010/main" val="221316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8441"/>
            <a:ext cx="10515600" cy="4351338"/>
          </a:xfrm>
        </p:spPr>
        <p:txBody>
          <a:bodyPr>
            <a:normAutofit/>
          </a:bodyPr>
          <a:lstStyle/>
          <a:p>
            <a:pPr marL="0" indent="0" algn="ctr">
              <a:buNone/>
            </a:pPr>
            <a:r>
              <a:rPr lang="en-US" sz="3000" b="1" dirty="0">
                <a:latin typeface="+mj-lt"/>
              </a:rPr>
              <a:t>The same data can be expressed in many different ways </a:t>
            </a:r>
          </a:p>
        </p:txBody>
      </p:sp>
      <p:pic>
        <p:nvPicPr>
          <p:cNvPr id="9" name="Picture 8" descr="Text&#10;&#10;Description automatically generated">
            <a:extLst>
              <a:ext uri="{FF2B5EF4-FFF2-40B4-BE49-F238E27FC236}">
                <a16:creationId xmlns:a16="http://schemas.microsoft.com/office/drawing/2014/main" id="{BC464D00-3911-DE4D-8383-51901CCD5762}"/>
              </a:ext>
            </a:extLst>
          </p:cNvPr>
          <p:cNvPicPr>
            <a:picLocks noChangeAspect="1"/>
          </p:cNvPicPr>
          <p:nvPr/>
        </p:nvPicPr>
        <p:blipFill>
          <a:blip r:embed="rId3"/>
          <a:stretch>
            <a:fillRect/>
          </a:stretch>
        </p:blipFill>
        <p:spPr>
          <a:xfrm>
            <a:off x="0" y="739131"/>
            <a:ext cx="12192000" cy="6728570"/>
          </a:xfrm>
          <a:prstGeom prst="rect">
            <a:avLst/>
          </a:prstGeom>
        </p:spPr>
      </p:pic>
    </p:spTree>
    <p:extLst>
      <p:ext uri="{BB962C8B-B14F-4D97-AF65-F5344CB8AC3E}">
        <p14:creationId xmlns:p14="http://schemas.microsoft.com/office/powerpoint/2010/main" val="368739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838200" y="98441"/>
            <a:ext cx="10515600" cy="4351338"/>
          </a:xfrm>
        </p:spPr>
        <p:txBody>
          <a:bodyPr>
            <a:normAutofit/>
          </a:bodyPr>
          <a:lstStyle/>
          <a:p>
            <a:pPr marL="0" indent="0" algn="ctr">
              <a:buNone/>
            </a:pPr>
            <a:r>
              <a:rPr lang="en-US" sz="3000" b="1" dirty="0">
                <a:latin typeface="+mj-lt"/>
              </a:rPr>
              <a:t>The same data can be expressed in many different ways </a:t>
            </a:r>
          </a:p>
        </p:txBody>
      </p:sp>
      <p:pic>
        <p:nvPicPr>
          <p:cNvPr id="4" name="Picture 3" descr="Text&#10;&#10;Description automatically generated">
            <a:extLst>
              <a:ext uri="{FF2B5EF4-FFF2-40B4-BE49-F238E27FC236}">
                <a16:creationId xmlns:a16="http://schemas.microsoft.com/office/drawing/2014/main" id="{F82273DC-20B4-1646-BF63-A2C3E1C2A056}"/>
              </a:ext>
            </a:extLst>
          </p:cNvPr>
          <p:cNvPicPr>
            <a:picLocks noChangeAspect="1"/>
          </p:cNvPicPr>
          <p:nvPr/>
        </p:nvPicPr>
        <p:blipFill>
          <a:blip r:embed="rId3"/>
          <a:stretch>
            <a:fillRect/>
          </a:stretch>
        </p:blipFill>
        <p:spPr>
          <a:xfrm>
            <a:off x="110015" y="803914"/>
            <a:ext cx="11971970" cy="6858000"/>
          </a:xfrm>
          <a:prstGeom prst="rect">
            <a:avLst/>
          </a:prstGeom>
        </p:spPr>
      </p:pic>
    </p:spTree>
    <p:extLst>
      <p:ext uri="{BB962C8B-B14F-4D97-AF65-F5344CB8AC3E}">
        <p14:creationId xmlns:p14="http://schemas.microsoft.com/office/powerpoint/2010/main" val="175491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58742C-F74C-3D4C-A512-702D02FDCD92}"/>
              </a:ext>
            </a:extLst>
          </p:cNvPr>
          <p:cNvSpPr/>
          <p:nvPr/>
        </p:nvSpPr>
        <p:spPr>
          <a:xfrm>
            <a:off x="0" y="-175260"/>
            <a:ext cx="12542520" cy="720852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589137-6BD0-DB47-AA36-DB796450BDAE}"/>
              </a:ext>
            </a:extLst>
          </p:cNvPr>
          <p:cNvSpPr/>
          <p:nvPr/>
        </p:nvSpPr>
        <p:spPr>
          <a:xfrm>
            <a:off x="1213961" y="555822"/>
            <a:ext cx="10114598" cy="1195386"/>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1304925" y="854076"/>
            <a:ext cx="10515600" cy="4351338"/>
          </a:xfrm>
        </p:spPr>
        <p:txBody>
          <a:bodyPr>
            <a:normAutofit/>
          </a:bodyPr>
          <a:lstStyle/>
          <a:p>
            <a:pPr marL="0" indent="0">
              <a:buNone/>
            </a:pPr>
            <a:r>
              <a:rPr lang="en-US" sz="4400" b="1" dirty="0">
                <a:latin typeface="+mj-lt"/>
              </a:rPr>
              <a:t>What does a metadata mapping look like? </a:t>
            </a:r>
          </a:p>
        </p:txBody>
      </p:sp>
      <p:pic>
        <p:nvPicPr>
          <p:cNvPr id="9" name="Picture 8" descr="Table&#10;&#10;Description automatically generated">
            <a:extLst>
              <a:ext uri="{FF2B5EF4-FFF2-40B4-BE49-F238E27FC236}">
                <a16:creationId xmlns:a16="http://schemas.microsoft.com/office/drawing/2014/main" id="{3C68E871-B2DB-ED49-A5EF-525B9D78CC4B}"/>
              </a:ext>
            </a:extLst>
          </p:cNvPr>
          <p:cNvPicPr>
            <a:picLocks noChangeAspect="1"/>
          </p:cNvPicPr>
          <p:nvPr/>
        </p:nvPicPr>
        <p:blipFill rotWithShape="1">
          <a:blip r:embed="rId2"/>
          <a:srcRect b="54149"/>
          <a:stretch/>
        </p:blipFill>
        <p:spPr>
          <a:xfrm>
            <a:off x="1720850" y="2299708"/>
            <a:ext cx="8750300" cy="2905706"/>
          </a:xfrm>
          <a:prstGeom prst="rect">
            <a:avLst/>
          </a:prstGeom>
        </p:spPr>
      </p:pic>
    </p:spTree>
    <p:extLst>
      <p:ext uri="{BB962C8B-B14F-4D97-AF65-F5344CB8AC3E}">
        <p14:creationId xmlns:p14="http://schemas.microsoft.com/office/powerpoint/2010/main" val="3575366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{9071FBB8-02AC-174D-A74D-4D881D996BBC}tf16401378</Template>
  <TotalTime>71971</TotalTime>
  <Words>1494</Words>
  <Application>Microsoft Macintosh PowerPoint</Application>
  <PresentationFormat>Widescreen</PresentationFormat>
  <Paragraphs>155</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PBCore Mappings and Database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rebecca_fraimow@wgbh.org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Concepts in Audiovisual Metadata</dc:title>
  <dc:creator>Rebecca Fraimow</dc:creator>
  <cp:lastModifiedBy>Rebecca Fraimow</cp:lastModifiedBy>
  <cp:revision>44</cp:revision>
  <dcterms:created xsi:type="dcterms:W3CDTF">2021-04-27T21:20:14Z</dcterms:created>
  <dcterms:modified xsi:type="dcterms:W3CDTF">2021-10-22T20:14:37Z</dcterms:modified>
</cp:coreProperties>
</file>