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oboto Mono Light"/>
      <p:regular r:id="rId43"/>
      <p:bold r:id="rId44"/>
      <p:italic r:id="rId45"/>
      <p:boldItalic r:id="rId46"/>
    </p:embeddedFont>
    <p:embeddedFont>
      <p:font typeface="Work Sans"/>
      <p:regular r:id="rId47"/>
      <p:bold r:id="rId48"/>
    </p:embeddedFont>
    <p:embeddedFont>
      <p:font typeface="Work Sans Light"/>
      <p:regular r:id="rId49"/>
      <p:bold r:id="rId50"/>
    </p:embeddedFont>
    <p:embeddedFont>
      <p:font typeface="Roboto Mon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obotoMonoLight-bold.fntdata"/><Relationship Id="rId43" Type="http://schemas.openxmlformats.org/officeDocument/2006/relationships/font" Target="fonts/RobotoMonoLight-regular.fntdata"/><Relationship Id="rId46" Type="http://schemas.openxmlformats.org/officeDocument/2006/relationships/font" Target="fonts/RobotoMonoLight-boldItalic.fntdata"/><Relationship Id="rId45" Type="http://schemas.openxmlformats.org/officeDocument/2006/relationships/font" Target="fonts/RobotoMono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WorkSans-bold.fntdata"/><Relationship Id="rId47" Type="http://schemas.openxmlformats.org/officeDocument/2006/relationships/font" Target="fonts/WorkSans-regular.fntdata"/><Relationship Id="rId49" Type="http://schemas.openxmlformats.org/officeDocument/2006/relationships/font" Target="fonts/WorkSans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Mono-regular.fntdata"/><Relationship Id="rId50" Type="http://schemas.openxmlformats.org/officeDocument/2006/relationships/font" Target="fonts/WorkSansLight-bold.fntdata"/><Relationship Id="rId53" Type="http://schemas.openxmlformats.org/officeDocument/2006/relationships/font" Target="fonts/RobotoMono-italic.fntdata"/><Relationship Id="rId52" Type="http://schemas.openxmlformats.org/officeDocument/2006/relationships/font" Target="fonts/RobotoMon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c599e12d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c599e12d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c599e12d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c599e12d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599e12d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599e12d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c599e12d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c599e12d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c599e12d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c599e12d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c599e12d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c599e12d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c599e12d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c599e12d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c599e12d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c599e12d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c599e12d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c599e12d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c599e12d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c599e12d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c599e12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c599e12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599e12d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599e12d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c599e12d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c599e12d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c599e12d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c599e12d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c599e12d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c599e12d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c599e12d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c599e12d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c599e12d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c599e12d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c599e12d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c599e12d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c599e12d8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c599e12d8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c599e12d8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c599e12d8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c599e12d8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c599e12d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c599e12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c599e12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c599e12d8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c599e12d8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c599e12d8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c599e12d8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c599e12d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c599e12d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c599e12d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c599e12d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c599e12d8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c599e12d8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c599e12d8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c599e12d8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c599e12d8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c599e12d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c599e12d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c599e12d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c599e12d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c599e12d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c599e12d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c599e12d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c599e12d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c599e12d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c599e12d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c599e12d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c599e12d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c599e12d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c599e12d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c599e12d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verse">
  <p:cSld name="BLANK_1"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bg>
      <p:bgPr>
        <a:solidFill>
          <a:schemeClr val="accent6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2" name="Google Shape;62;p13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6" name="Google Shape;66;p13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7057470" y="5088"/>
            <a:ext cx="1851282" cy="752108"/>
            <a:chOff x="6917201" y="0"/>
            <a:chExt cx="2227777" cy="863400"/>
          </a:xfrm>
        </p:grpSpPr>
        <p:sp>
          <p:nvSpPr>
            <p:cNvPr id="70" name="Google Shape;70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4" name="Google Shape;74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199150" y="4055652"/>
            <a:ext cx="2795414" cy="1083308"/>
            <a:chOff x="6917201" y="0"/>
            <a:chExt cx="2227777" cy="863400"/>
          </a:xfrm>
        </p:grpSpPr>
        <p:sp>
          <p:nvSpPr>
            <p:cNvPr id="78" name="Google Shape;78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b="1" i="0" sz="3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ork Sans Light"/>
              <a:buNone/>
              <a:defRPr b="0" i="0" sz="16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3">
  <p:cSld name="TITLE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6" name="Google Shape;8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b="1" i="0" sz="4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ork Sans Light"/>
              <a:buNone/>
              <a:defRPr b="0" i="0" sz="2000" u="none" cap="none" strike="noStrik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▪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□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431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□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431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□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431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○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431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■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431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●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431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○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431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Light"/>
              <a:buChar char="■"/>
              <a:defRPr b="0" i="1" sz="32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25" name="Google Shape;25;p5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▪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□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□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□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○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■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●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○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■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▪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□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□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□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○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■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●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○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 Light"/>
              <a:buChar char="■"/>
              <a:defRPr b="0" i="0" sz="16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▪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○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■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●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○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■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▪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○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■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●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○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■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▪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□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○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■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●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○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Light"/>
              <a:buChar char="■"/>
              <a:defRPr b="0" i="0" sz="14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b="1" i="0" sz="1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i="0" sz="4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b="0" i="0" sz="2000" u="none" cap="none" strike="noStrike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5861875" y="384025"/>
            <a:ext cx="277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ALEXANDRA PROVO // CC-BY-SA 4.0</a:t>
            </a:r>
            <a:endParaRPr b="0" i="0" sz="14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creativecommons.org/licenses/by-sa/4.0/" TargetMode="External"/><Relationship Id="rId5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ana.org/assignments/language-subtag-registry/language-subtag-registry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w3schools.com/XML/xml_namespaces.as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firstmonday.org/ojs/index.php/fm/article/view/1628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v1.pbcore.org/PBCore/index.html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pbcore.org/data-model" TargetMode="External"/><Relationship Id="rId4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hyperlink" Target="http://pbcore-validator.herokuapp.com/" TargetMode="External"/><Relationship Id="rId10" Type="http://schemas.openxmlformats.org/officeDocument/2006/relationships/hyperlink" Target="http://pbcore.org/tutorial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archive.org/details/xfrcollective&amp;tab=collection" TargetMode="External"/><Relationship Id="rId4" Type="http://schemas.openxmlformats.org/officeDocument/2006/relationships/hyperlink" Target="https://archive.org/details/xfrcollective&amp;tab=collection" TargetMode="External"/><Relationship Id="rId9" Type="http://schemas.openxmlformats.org/officeDocument/2006/relationships/hyperlink" Target="http://pbcore.org/tutorials" TargetMode="External"/><Relationship Id="rId5" Type="http://schemas.openxmlformats.org/officeDocument/2006/relationships/hyperlink" Target="https://archive.org/details/prelinger" TargetMode="External"/><Relationship Id="rId6" Type="http://schemas.openxmlformats.org/officeDocument/2006/relationships/hyperlink" Target="https://archive.org/details/prelinger" TargetMode="External"/><Relationship Id="rId7" Type="http://schemas.openxmlformats.org/officeDocument/2006/relationships/hyperlink" Target="http://pbcore.org/" TargetMode="External"/><Relationship Id="rId8" Type="http://schemas.openxmlformats.org/officeDocument/2006/relationships/hyperlink" Target="http://pbcore.org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ctrTitle"/>
          </p:nvPr>
        </p:nvSpPr>
        <p:spPr>
          <a:xfrm>
            <a:off x="820125" y="14584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Sample slides for </a:t>
            </a:r>
            <a:r>
              <a:rPr lang="en" sz="3600"/>
              <a:t>PBCore and XML Lesson Plan</a:t>
            </a:r>
            <a:r>
              <a:rPr lang="en" sz="3600"/>
              <a:t> </a:t>
            </a:r>
            <a:endParaRPr sz="3600"/>
          </a:p>
        </p:txBody>
      </p:sp>
      <p:sp>
        <p:nvSpPr>
          <p:cNvPr id="93" name="Google Shape;93;p15"/>
          <p:cNvSpPr txBox="1"/>
          <p:nvPr>
            <p:ph idx="4294967295" type="subTitle"/>
          </p:nvPr>
        </p:nvSpPr>
        <p:spPr>
          <a:xfrm>
            <a:off x="4654925" y="2624700"/>
            <a:ext cx="3803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Author: Alexandra Provo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 Created: June 24, 2019</a:t>
            </a:r>
            <a:endParaRPr/>
          </a:p>
        </p:txBody>
      </p:sp>
      <p:pic>
        <p:nvPicPr>
          <p:cNvPr descr="Creative Commons License"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500" y="3804775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5372150" y="4100050"/>
            <a:ext cx="3086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This work is licensed under a</a:t>
            </a:r>
            <a:r>
              <a:rPr lang="en" sz="900"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/>
              </a:rPr>
              <a:t> </a:t>
            </a:r>
            <a:r>
              <a:rPr lang="en" sz="9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5"/>
              </a:rPr>
              <a:t>Creative Commons Attribution-ShareAlike 4.0 International License</a:t>
            </a: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 content models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Element</a:t>
            </a:r>
            <a:r>
              <a:rPr lang="en"/>
              <a:t>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&lt;berenson&gt;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&lt;drawing_record&gt;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PCData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&lt;City&gt;Florence&lt;/City&gt;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 content models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869150" y="2312925"/>
            <a:ext cx="17244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Mixed</a:t>
            </a:r>
            <a:r>
              <a:rPr lang="en"/>
              <a:t>: may contain elements and PCData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Empty</a:t>
            </a:r>
            <a:r>
              <a:rPr lang="en"/>
              <a:t>: no content</a:t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31282" l="5769" r="10737" t="16007"/>
          <a:stretch/>
        </p:blipFill>
        <p:spPr>
          <a:xfrm>
            <a:off x="3214400" y="1753675"/>
            <a:ext cx="5442551" cy="290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>
            <a:off x="5966125" y="2581250"/>
            <a:ext cx="2593500" cy="18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4285875" y="4134225"/>
            <a:ext cx="1083600" cy="18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850" y="1108825"/>
            <a:ext cx="2969000" cy="320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>
            <p:ph type="title"/>
          </p:nvPr>
        </p:nvSpPr>
        <p:spPr>
          <a:xfrm>
            <a:off x="869150" y="847600"/>
            <a:ext cx="53337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XML element nesting</a:t>
            </a:r>
            <a:endParaRPr sz="3600"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869150" y="1703325"/>
            <a:ext cx="4696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Work Sans"/>
                <a:ea typeface="Work Sans"/>
                <a:cs typeface="Work Sans"/>
                <a:sym typeface="Work Sans"/>
              </a:rPr>
              <a:t>Element</a:t>
            </a:r>
            <a:r>
              <a:rPr lang="en" sz="1800"/>
              <a:t> and </a:t>
            </a:r>
            <a:r>
              <a:rPr b="1" lang="en" sz="1800">
                <a:latin typeface="Work Sans"/>
                <a:ea typeface="Work Sans"/>
                <a:cs typeface="Work Sans"/>
                <a:sym typeface="Work Sans"/>
              </a:rPr>
              <a:t>Mixed </a:t>
            </a:r>
            <a:r>
              <a:rPr lang="en" sz="1800"/>
              <a:t>content models are </a:t>
            </a:r>
            <a:r>
              <a:rPr b="1" i="1" lang="en" sz="1800">
                <a:latin typeface="Work Sans"/>
                <a:ea typeface="Work Sans"/>
                <a:cs typeface="Work Sans"/>
                <a:sym typeface="Work Sans"/>
              </a:rPr>
              <a:t>nested </a:t>
            </a:r>
            <a:r>
              <a:rPr lang="en" sz="1800"/>
              <a:t>(Parent-child)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Tree metaphor: branches &amp; leaves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Work Sans"/>
                <a:ea typeface="Work Sans"/>
                <a:cs typeface="Work Sans"/>
                <a:sym typeface="Work Sans"/>
              </a:rPr>
              <a:t>Elements </a:t>
            </a:r>
            <a:r>
              <a:rPr lang="en" sz="1800"/>
              <a:t>=</a:t>
            </a:r>
            <a:r>
              <a:rPr b="1" lang="en" sz="1800">
                <a:latin typeface="Work Sans"/>
                <a:ea typeface="Work Sans"/>
                <a:cs typeface="Work Sans"/>
                <a:sym typeface="Work Sans"/>
              </a:rPr>
              <a:t> nodes </a:t>
            </a:r>
            <a:r>
              <a:rPr lang="en" sz="1800"/>
              <a:t>that create </a:t>
            </a:r>
            <a:r>
              <a:rPr b="1" lang="en" sz="1800">
                <a:latin typeface="Work Sans"/>
                <a:ea typeface="Work Sans"/>
                <a:cs typeface="Work Sans"/>
                <a:sym typeface="Work Sans"/>
              </a:rPr>
              <a:t>branches </a:t>
            </a:r>
            <a:r>
              <a:rPr lang="en" sz="1800"/>
              <a:t>when nested.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Work Sans"/>
                <a:ea typeface="Work Sans"/>
                <a:cs typeface="Work Sans"/>
                <a:sym typeface="Work Sans"/>
              </a:rPr>
              <a:t>Terminal node </a:t>
            </a:r>
            <a:r>
              <a:rPr lang="en" sz="1800"/>
              <a:t>= leaf (has no child elements)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Many levels (not just 2, like MARC)</a:t>
            </a:r>
            <a:endParaRPr sz="1800"/>
          </a:p>
        </p:txBody>
      </p:sp>
      <p:sp>
        <p:nvSpPr>
          <p:cNvPr id="166" name="Google Shape;166;p26"/>
          <p:cNvSpPr txBox="1"/>
          <p:nvPr/>
        </p:nvSpPr>
        <p:spPr>
          <a:xfrm>
            <a:off x="6294875" y="3798850"/>
            <a:ext cx="20454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http://gph.is/1oi62w6GIF by Ansel Oommen</a:t>
            </a:r>
            <a:endParaRPr sz="11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2155250" y="619000"/>
            <a:ext cx="6173100" cy="136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Activity: draw the structure</a:t>
            </a:r>
            <a:endParaRPr sz="3000"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869150" y="1931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Looking at this snippet of VRA Core 4.0 XML, create a diagram/illustration of its nested structure.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&lt;agentSet&gt;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	&lt;display&gt;Sandro Botticelli&lt;/display&gt;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	&lt;agent&gt;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&lt;name </a:t>
            </a:r>
            <a:r>
              <a:rPr i="1" lang="en" sz="1300"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="personal" </a:t>
            </a:r>
            <a:r>
              <a:rPr i="1" lang="en" sz="1300">
                <a:latin typeface="Roboto Mono"/>
                <a:ea typeface="Roboto Mono"/>
                <a:cs typeface="Roboto Mono"/>
                <a:sym typeface="Roboto Mono"/>
              </a:rPr>
              <a:t>vocab</a:t>
            </a: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="ULAN" </a:t>
            </a:r>
            <a:r>
              <a:rPr i="1" lang="en" sz="1300">
                <a:latin typeface="Roboto Mono"/>
                <a:ea typeface="Roboto Mono"/>
                <a:cs typeface="Roboto Mono"/>
                <a:sym typeface="Roboto Mono"/>
              </a:rPr>
              <a:t>refid</a:t>
            </a: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="500015254</a:t>
            </a:r>
            <a:r>
              <a:rPr b="1" lang="en" sz="13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&gt;Botticelli, Sandro&lt;/name&gt;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&lt;/agent&gt;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&lt;/agentSet&gt;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050" y="619000"/>
            <a:ext cx="1360200" cy="13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attributes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869150" y="21605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&lt;name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="personal"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vocab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="ULAN"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refid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="500015254</a:t>
            </a: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&gt;Botticelli, Sandro&lt;/name&gt;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Attributes are followed by the = and the value of the attribute in quotes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""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869150" y="847600"/>
            <a:ext cx="6682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attributes: purposes</a:t>
            </a:r>
            <a:endParaRPr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869150" y="16271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Elaborate or refine an element: ordering of elements (id=1) or order of data (for example, a name)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&lt;author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order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 "1"&gt;Steven J. Miller&lt;/author&gt;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&lt;author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 "Miller, Steven J."&gt;Steven J. Miller&lt;/author&gt;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Provide a machine-friendly form of the data: date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&lt;publicationDate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w3cdtf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 "2011-01-01"&gt; January, 2011&lt;publicationDate&gt;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Examples adapted from </a:t>
            </a:r>
            <a:r>
              <a:rPr i="1" lang="en" sz="1200"/>
              <a:t>Coding with XML for Efficiencies in Cataloging and Metadata</a:t>
            </a:r>
            <a:endParaRPr i="1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869150" y="1931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MARCXML, MARC tag numbers are actually stored as attributes of the &lt;datafield&gt; element.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&lt;datafield tag="260" ind1=" " ind2=" "&gt;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&lt;subfield code="c"&gt;2012.&lt;/subfield&gt;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&lt;/datafield&gt;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1" name="Google Shape;191;p30"/>
          <p:cNvSpPr txBox="1"/>
          <p:nvPr>
            <p:ph type="title"/>
          </p:nvPr>
        </p:nvSpPr>
        <p:spPr>
          <a:xfrm>
            <a:off x="869150" y="847600"/>
            <a:ext cx="6682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attributes: purposes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869150" y="1931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Switch content model from PCData to empty (put all of the content in the attributes instead of between tags)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&lt;author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 "Miller, Steven J."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displayName= "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Steven J. Miller" /author&gt;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45720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Example adapted from </a:t>
            </a:r>
            <a:r>
              <a:rPr i="1" lang="en" sz="1200"/>
              <a:t>Coding with XML for Efficiencies in Cataloging and Metadata</a:t>
            </a:r>
            <a:endParaRPr i="1" sz="12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869150" y="847600"/>
            <a:ext cx="6682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attributes: purposes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869150" y="16271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 and idref, idrefs: provide identifiers that are unique within that XML document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&lt;author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authID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 "a1"&gt;Steven J. Miller&lt;/author&gt;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&lt;affiliation </a:t>
            </a:r>
            <a:r>
              <a:rPr i="1" lang="en" sz="1400">
                <a:latin typeface="Roboto Mono"/>
                <a:ea typeface="Roboto Mono"/>
                <a:cs typeface="Roboto Mono"/>
                <a:sym typeface="Roboto Mono"/>
              </a:rPr>
              <a:t>refID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= "a1"&gt;University of Wisconsin-Milwaukee&lt;affiliation&gt;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Whitespace: xml:space= "preserve"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&lt;controlfield tag="006"&gt;m    	c&lt;/controlfield&gt;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Language: xml:lang = "[language tag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IANA registry</a:t>
            </a:r>
            <a:r>
              <a:rPr lang="en"/>
              <a:t>]"</a:t>
            </a:r>
            <a:endParaRPr sz="1200"/>
          </a:p>
          <a:p>
            <a:pPr indent="0" lvl="0" marL="45720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Examples adapted from </a:t>
            </a:r>
            <a:r>
              <a:rPr i="1" lang="en" sz="1200"/>
              <a:t>Coding with XML for Efficiencies in Cataloging and Metadata</a:t>
            </a:r>
            <a:endParaRPr i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2"/>
          <p:cNvSpPr txBox="1"/>
          <p:nvPr>
            <p:ph type="title"/>
          </p:nvPr>
        </p:nvSpPr>
        <p:spPr>
          <a:xfrm>
            <a:off x="869150" y="847600"/>
            <a:ext cx="6682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attributes: purposes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869150" y="847600"/>
            <a:ext cx="7405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attributes: namespaces</a:t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869150" y="17033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Namespace attribute is xmlns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Makes your element names unique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200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r>
              <a:rPr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xmlns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="https://www.w3schools.com/furniture"&gt;</a:t>
            </a:r>
            <a:endParaRPr sz="1200">
              <a:solidFill>
                <a:srgbClr val="0000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200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African Coffee Table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200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/name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1200">
              <a:solidFill>
                <a:srgbClr val="0000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200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width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200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/width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1200">
              <a:solidFill>
                <a:srgbClr val="0000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200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length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120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200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/length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1200">
              <a:solidFill>
                <a:srgbClr val="0000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200">
                <a:solidFill>
                  <a:srgbClr val="A52A2A"/>
                </a:solidFill>
                <a:latin typeface="Arial"/>
                <a:ea typeface="Arial"/>
                <a:cs typeface="Arial"/>
                <a:sym typeface="Arial"/>
              </a:rPr>
              <a:t>/table</a:t>
            </a:r>
            <a:r>
              <a:rPr lang="en" sz="1200">
                <a:solidFill>
                  <a:srgbClr val="0000CD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1200">
              <a:solidFill>
                <a:srgbClr val="0000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Example from: </a:t>
            </a:r>
            <a:r>
              <a:rPr lang="en" sz="1100" u="sng">
                <a:solidFill>
                  <a:srgbClr val="1155CC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https://www.w3schools.com/XML/xml_namespaces.asp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/ syntax: XML</a:t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553" r="563" t="0"/>
          <a:stretch/>
        </p:blipFill>
        <p:spPr>
          <a:xfrm>
            <a:off x="1012799" y="1234780"/>
            <a:ext cx="1177888" cy="99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1387650" y="4164525"/>
            <a:ext cx="6368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Icon used in </a:t>
            </a:r>
            <a:r>
              <a:rPr i="1" lang="en" sz="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Metadata for All: Descriptive Standards and Metadata Sharing across Libraries, Archives and Museums</a:t>
            </a:r>
            <a:r>
              <a:rPr lang="en" sz="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by Mary W. Elings and Günter Waibel. First Monday, volume 12, number 3 (March 2007), </a:t>
            </a:r>
            <a:r>
              <a:rPr lang="en" sz="7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4"/>
              </a:rPr>
              <a:t>http://firstmonday.org/ojs/index.php/fm/article/view/1628</a:t>
            </a:r>
            <a:endParaRPr sz="7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869150" y="847600"/>
            <a:ext cx="7405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attributes: namespaces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869150" y="17033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 colons after your namespace declarations and you get a QName (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Q</a:t>
            </a:r>
            <a:r>
              <a:rPr lang="en"/>
              <a:t>ualified XML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Name</a:t>
            </a:r>
            <a:r>
              <a:rPr lang="en"/>
              <a:t>)</a:t>
            </a: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25" y="2914880"/>
            <a:ext cx="8160551" cy="172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comments</a:t>
            </a:r>
            <a:endParaRPr/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869150" y="17795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Comments begin with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&lt;!--</a:t>
            </a:r>
            <a:r>
              <a:rPr lang="en"/>
              <a:t> and are closed by a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--&gt;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Document your XML in-line, as opposed to a separate instructions or documentation file.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869150" y="847600"/>
            <a:ext cx="65823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processing instructions and Prolog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Processing instructions are intended for workflow applications, not humans.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They start with a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&lt;?</a:t>
            </a:r>
            <a:r>
              <a:rPr lang="en"/>
              <a:t> And end with a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?&gt;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&lt;?xml</a:t>
            </a:r>
            <a:r>
              <a:rPr lang="en"/>
              <a:t> is reserved for XML standard instructions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/>
              <a:t>called the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XML Prolog</a:t>
            </a:r>
            <a:r>
              <a:rPr lang="en"/>
              <a:t> and appears before root element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declaration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869150" y="20081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&lt;?xml version="1.0" encoding="UTF-8"?&gt;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looks like a PI, but is actually the XML declaration. If it’s there, it has to be the first line of the Prolog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CDATA</a:t>
            </a:r>
            <a:endParaRPr/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869150" y="1931925"/>
            <a:ext cx="28764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CDATA is unparsed data. This is how you could include XML or HTML in an element when normally you’d have PCData</a:t>
            </a:r>
            <a:endParaRPr/>
          </a:p>
        </p:txBody>
      </p:sp>
      <p:pic>
        <p:nvPicPr>
          <p:cNvPr id="241" name="Google Shape;241;p38"/>
          <p:cNvPicPr preferRelativeResize="0"/>
          <p:nvPr/>
        </p:nvPicPr>
        <p:blipFill rotWithShape="1">
          <a:blip r:embed="rId3">
            <a:alphaModFix/>
          </a:blip>
          <a:srcRect b="33106" l="5240" r="25536" t="2560"/>
          <a:stretch/>
        </p:blipFill>
        <p:spPr>
          <a:xfrm>
            <a:off x="4222925" y="1645650"/>
            <a:ext cx="4428524" cy="301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+ HTML</a:t>
            </a:r>
            <a:endParaRPr/>
          </a:p>
        </p:txBody>
      </p:sp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869150" y="1931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XML is stricter than HTML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Markup labels are case-sensitive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Attribute values must be enclosed in quotes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PBCore</a:t>
            </a:r>
            <a:endParaRPr/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869150" y="1931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audiovisual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Originally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P</a:t>
            </a:r>
            <a:r>
              <a:rPr lang="en"/>
              <a:t>ublic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</a:t>
            </a:r>
            <a:r>
              <a:rPr lang="en"/>
              <a:t>roadcasting Metadata Dictionary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Version 1.0 was published in 2005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Based on Dublin Core, but has since evolved.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The PBCore is a "</a:t>
            </a:r>
            <a:r>
              <a:rPr b="1" lang="en" sz="2200">
                <a:latin typeface="Work Sans"/>
                <a:ea typeface="Work Sans"/>
                <a:cs typeface="Work Sans"/>
                <a:sym typeface="Work Sans"/>
              </a:rPr>
              <a:t>core</a:t>
            </a:r>
            <a:r>
              <a:rPr lang="en" sz="2200"/>
              <a:t>" because it can actually be considered a </a:t>
            </a:r>
            <a:r>
              <a:rPr b="1" lang="en" sz="2200">
                <a:latin typeface="Work Sans"/>
                <a:ea typeface="Work Sans"/>
                <a:cs typeface="Work Sans"/>
                <a:sym typeface="Work Sans"/>
              </a:rPr>
              <a:t>foundation</a:t>
            </a:r>
            <a:r>
              <a:rPr lang="en" sz="2200"/>
              <a:t> </a:t>
            </a:r>
            <a:r>
              <a:rPr b="1" lang="en" sz="2200">
                <a:latin typeface="Work Sans"/>
                <a:ea typeface="Work Sans"/>
                <a:cs typeface="Work Sans"/>
                <a:sym typeface="Work Sans"/>
              </a:rPr>
              <a:t>of descriptors</a:t>
            </a:r>
            <a:r>
              <a:rPr lang="en" sz="2200"/>
              <a:t> used to categorize media items adequately enough so other interested parties can successfully search for and review desired media items.</a:t>
            </a:r>
            <a:endParaRPr sz="22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0" sz="12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200" u="sng">
                <a:solidFill>
                  <a:schemeClr val="hlink"/>
                </a:solidFill>
                <a:hlinkClick r:id="rId3"/>
              </a:rPr>
              <a:t>http://v1.pbcore.org/PBCore/index.html</a:t>
            </a:r>
            <a:endParaRPr i="0"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5484200" y="4081775"/>
            <a:ext cx="3129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500"/>
              <a:t>Image available at: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http://pbcore.org/data-model</a:t>
            </a:r>
            <a:endParaRPr sz="1500"/>
          </a:p>
        </p:txBody>
      </p:sp>
      <p:pic>
        <p:nvPicPr>
          <p:cNvPr id="264" name="Google Shape;26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00" y="309575"/>
            <a:ext cx="5030851" cy="454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869150" y="1780150"/>
            <a:ext cx="2366400" cy="25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3"/>
          <p:cNvSpPr txBox="1"/>
          <p:nvPr>
            <p:ph type="title"/>
          </p:nvPr>
        </p:nvSpPr>
        <p:spPr>
          <a:xfrm>
            <a:off x="869150" y="847600"/>
            <a:ext cx="71361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the Cores</a:t>
            </a:r>
            <a:endParaRPr/>
          </a:p>
        </p:txBody>
      </p:sp>
      <p:sp>
        <p:nvSpPr>
          <p:cNvPr id="271" name="Google Shape;271;p43"/>
          <p:cNvSpPr txBox="1"/>
          <p:nvPr>
            <p:ph idx="2" type="body"/>
          </p:nvPr>
        </p:nvSpPr>
        <p:spPr>
          <a:xfrm>
            <a:off x="3356750" y="1780150"/>
            <a:ext cx="2366400" cy="25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3"/>
          <p:cNvSpPr txBox="1"/>
          <p:nvPr>
            <p:ph idx="3" type="body"/>
          </p:nvPr>
        </p:nvSpPr>
        <p:spPr>
          <a:xfrm>
            <a:off x="5844325" y="1780150"/>
            <a:ext cx="2366400" cy="25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69150" y="22367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X</a:t>
            </a:r>
            <a:r>
              <a:rPr lang="en"/>
              <a:t>tensible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M</a:t>
            </a:r>
            <a:r>
              <a:rPr lang="en"/>
              <a:t>arkup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L</a:t>
            </a:r>
            <a:r>
              <a:rPr lang="en"/>
              <a:t>anguage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Markup language (Jenn Riley’s types of metadata)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Format (types of metadata standards)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Introduced by the W3C consortium, 1998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Ancestor: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S</a:t>
            </a:r>
            <a:r>
              <a:rPr lang="en"/>
              <a:t>tandardized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G</a:t>
            </a:r>
            <a:r>
              <a:rPr lang="en"/>
              <a:t>eneral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M</a:t>
            </a:r>
            <a:r>
              <a:rPr lang="en"/>
              <a:t>arkup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L</a:t>
            </a:r>
            <a:r>
              <a:rPr lang="en"/>
              <a:t>anguage (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SGML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PBCore Cataloging Tool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In-class assignment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869150" y="847600"/>
            <a:ext cx="7405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In-class assignment resources</a:t>
            </a:r>
            <a:endParaRPr/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869150" y="21605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Internet Archive video collections:</a:t>
            </a:r>
            <a:endParaRPr sz="14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□"/>
            </a:pPr>
            <a:r>
              <a:rPr lang="en" sz="1400"/>
              <a:t>XFR Collective collection: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 https://archive.org/details/xfrcollective&amp;tab=collection</a:t>
            </a:r>
            <a:endParaRPr sz="1400" u="sng">
              <a:solidFill>
                <a:schemeClr val="hlink"/>
              </a:solidFill>
              <a:hlinkClick r:id="rId4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 sz="1400"/>
              <a:t>Prelinger Archives collection: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 https://archive.org/details/prelinger</a:t>
            </a:r>
            <a:endParaRPr sz="1400" u="sng">
              <a:solidFill>
                <a:schemeClr val="hlink"/>
              </a:solidFill>
              <a:hlinkClick r:id="rId6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PBCore documentation: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 http://pbcore.org/</a:t>
            </a:r>
            <a:endParaRPr sz="1400" u="sng">
              <a:solidFill>
                <a:schemeClr val="hlink"/>
              </a:solidFill>
              <a:hlinkClick r:id="rId8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PBCore Cataloging Tool tutorials:</a:t>
            </a:r>
            <a:r>
              <a:rPr lang="en" sz="1400" u="sng">
                <a:solidFill>
                  <a:schemeClr val="hlink"/>
                </a:solidFill>
                <a:hlinkClick r:id="rId9"/>
              </a:rPr>
              <a:t> http://pbcore.org/tutorials</a:t>
            </a:r>
            <a:endParaRPr sz="1400" u="sng">
              <a:solidFill>
                <a:schemeClr val="hlink"/>
              </a:solidFill>
              <a:hlinkClick r:id="rId10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▪"/>
            </a:pPr>
            <a:r>
              <a:rPr lang="en" sz="1400"/>
              <a:t>PBCore validator:</a:t>
            </a:r>
            <a:r>
              <a:rPr lang="en" sz="1400" u="sng">
                <a:solidFill>
                  <a:schemeClr val="hlink"/>
                </a:solidFill>
                <a:hlinkClick r:id="rId11"/>
              </a:rPr>
              <a:t> http://pbcore-validator.herokuapp.com/</a:t>
            </a:r>
            <a:endParaRPr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869150" y="847600"/>
            <a:ext cx="7405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Well-formed vs. valid XML</a:t>
            </a:r>
            <a:endParaRPr/>
          </a:p>
        </p:txBody>
      </p:sp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869150" y="1931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long as rules discussed today are followed, XML is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well-formed </a:t>
            </a:r>
            <a:r>
              <a:rPr lang="en"/>
              <a:t>(aka readable by a machine)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Not</a:t>
            </a:r>
            <a:r>
              <a:rPr lang="en"/>
              <a:t> the same thing as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valid</a:t>
            </a:r>
            <a:r>
              <a:rPr lang="en"/>
              <a:t> per a defined schema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Could misspell name tag &lt;naem&gt; &lt;/naem&gt;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idx="1" type="body"/>
          </p:nvPr>
        </p:nvSpPr>
        <p:spPr>
          <a:xfrm>
            <a:off x="869150" y="1931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XML schemas are how you can translate the human-understandable rules of what we consider valid to something a program can use to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compare a source XML record to the definition of those rules.</a:t>
            </a:r>
            <a:endParaRPr/>
          </a:p>
        </p:txBody>
      </p:sp>
      <p:sp>
        <p:nvSpPr>
          <p:cNvPr id="300" name="Google Shape;300;p48"/>
          <p:cNvSpPr txBox="1"/>
          <p:nvPr>
            <p:ph type="title"/>
          </p:nvPr>
        </p:nvSpPr>
        <p:spPr>
          <a:xfrm>
            <a:off x="869150" y="847600"/>
            <a:ext cx="7405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Well-formed vs. valid XML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PBCore Validator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XML</a:t>
            </a:r>
            <a:endParaRPr/>
          </a:p>
        </p:txBody>
      </p:sp>
      <p:sp>
        <p:nvSpPr>
          <p:cNvPr id="311" name="Google Shape;311;p50"/>
          <p:cNvSpPr txBox="1"/>
          <p:nvPr>
            <p:ph idx="1" type="body"/>
          </p:nvPr>
        </p:nvSpPr>
        <p:spPr>
          <a:xfrm>
            <a:off x="869150" y="1931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Storage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Exchange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Direct or indirect interaction?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/>
          <p:nvPr>
            <p:ph type="title"/>
          </p:nvPr>
        </p:nvSpPr>
        <p:spPr>
          <a:xfrm>
            <a:off x="1877275" y="847600"/>
            <a:ext cx="63978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PBCore in other formats </a:t>
            </a:r>
            <a:endParaRPr/>
          </a:p>
        </p:txBody>
      </p:sp>
      <p:sp>
        <p:nvSpPr>
          <p:cNvPr id="317" name="Google Shape;317;p51"/>
          <p:cNvSpPr txBox="1"/>
          <p:nvPr>
            <p:ph idx="1" type="body"/>
          </p:nvPr>
        </p:nvSpPr>
        <p:spPr>
          <a:xfrm>
            <a:off x="869150" y="20843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Spreadsheet inventory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Database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Work Sans"/>
                <a:ea typeface="Work Sans"/>
                <a:cs typeface="Work Sans"/>
                <a:sym typeface="Work Sans"/>
              </a:rPr>
              <a:t>How would your use of PBCore be different if you were not encoding your metadata in XML?</a:t>
            </a:r>
            <a:endParaRPr b="1" i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latin typeface="Work Sans"/>
                <a:ea typeface="Work Sans"/>
                <a:cs typeface="Work Sans"/>
                <a:sym typeface="Work Sans"/>
              </a:rPr>
              <a:t>Would the structure change and if so, how?</a:t>
            </a:r>
            <a:endParaRPr b="1"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8" name="Google Shape;318;p51"/>
          <p:cNvSpPr txBox="1"/>
          <p:nvPr/>
        </p:nvSpPr>
        <p:spPr>
          <a:xfrm>
            <a:off x="743275" y="735825"/>
            <a:ext cx="1134000" cy="109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?</a:t>
            </a:r>
            <a:endParaRPr b="1" sz="72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+ HTML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Modeled</a:t>
            </a:r>
            <a:r>
              <a:rPr b="1" i="1" lang="en"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/>
              <a:t>the same way, but…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HTML = for presentation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XML = structure, meta-markup language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OHCO model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O</a:t>
            </a:r>
            <a:r>
              <a:rPr lang="en"/>
              <a:t>rdered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H</a:t>
            </a:r>
            <a:r>
              <a:rPr lang="en"/>
              <a:t>ierarchy of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C</a:t>
            </a:r>
            <a:r>
              <a:rPr lang="en"/>
              <a:t>ontent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O</a:t>
            </a:r>
            <a:r>
              <a:rPr lang="en"/>
              <a:t>bjects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"Tree" data structure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markup vs. content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MARKUP: &lt; and &gt;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CONTENT: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P</a:t>
            </a:r>
            <a:r>
              <a:rPr lang="en"/>
              <a:t>arsed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C</a:t>
            </a:r>
            <a:r>
              <a:rPr lang="en"/>
              <a:t>haracter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Data </a:t>
            </a:r>
            <a:r>
              <a:rPr lang="en"/>
              <a:t>(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PCData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PCData = UTF 8 (as opposed to ASCII)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Character references: </a:t>
            </a: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&amp;xxx;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 © = &amp;#0169; (decimal)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3191" l="0" r="0" t="7920"/>
          <a:stretch/>
        </p:blipFill>
        <p:spPr>
          <a:xfrm>
            <a:off x="476500" y="476488"/>
            <a:ext cx="5578151" cy="419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Elements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documents must have a root element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Previous slide: root is &lt;berenson&gt; (arbitrary)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 content models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(see Coding for XML reading)</a:t>
            </a:r>
            <a:endParaRPr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Element</a:t>
            </a:r>
            <a:r>
              <a:rPr lang="en"/>
              <a:t>: contains only other elements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PCData</a:t>
            </a:r>
            <a:r>
              <a:rPr lang="en"/>
              <a:t>: contains parsed character strings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Mixed</a:t>
            </a:r>
            <a:r>
              <a:rPr lang="en"/>
              <a:t>: may contain elements and PCData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Empty</a:t>
            </a:r>
            <a:r>
              <a:rPr lang="en"/>
              <a:t>: no content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